
<file path=[Content_Types].xml><?xml version="1.0" encoding="utf-8"?>
<Types xmlns="http://schemas.openxmlformats.org/package/2006/content-types">
  <Default Extension="jpeg" ContentType="image/jpeg"/>
  <Default Extension="jpg" ContentType="image/jpeg"/>
  <Default Extension="png" ContentType="image/png"/>
  <Default Extension="gif" ContentType="image/gif"/>
  <Default Extension="mp3" ContentType="audio/mpeg"/>
  <Default Extension="svg" ContentType="image/svg+xml"/>
  <Default Extension="fntdata" ContentType="application/x-fontdata"/>
  <Default Extension="rels" ContentType="application/vnd.openxmlformats-package.relationships+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revisionInfo.xml" ContentType="application/vnd.ms-powerpoint.revisioninfo+xml"/>
  <Override PartName="/ppt/notesSlides/notesSlide1.xml" ContentType="application/vnd.openxmlformats-officedocument.presentationml.notes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notesSlides/notesSlide9.xml" ContentType="application/vnd.openxmlformats-officedocument.presentationml.notesSlide+xml"/>
  <Override PartName="/ppt/slides/slide9.xml" ContentType="application/vnd.openxmlformats-officedocument.presentationml.slide+xml"/>
  <Override PartName="/ppt/notesSlides/notesSlide10.xml" ContentType="application/vnd.openxmlformats-officedocument.presentationml.notesSlide+xml"/>
  <Override PartName="/ppt/slides/slide10.xml" ContentType="application/vnd.openxmlformats-officedocument.presentationml.slide+xml"/>
  <Override PartName="/ppt/notesSlides/notesSlide11.xml" ContentType="application/vnd.openxmlformats-officedocument.presentationml.notesSlide+xml"/>
  <Override PartName="/ppt/slides/slide11.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notesSlides/notesSlide13.xml" ContentType="application/vnd.openxmlformats-officedocument.presentationml.notesSlide+xml"/>
  <Override PartName="/ppt/slides/slide13.xml" ContentType="application/vnd.openxmlformats-officedocument.presentationml.slide+xml"/>
  <Override PartName="/ppt/notesSlides/notesSlide14.xml" ContentType="application/vnd.openxmlformats-officedocument.presentationml.notesSlide+xml"/>
  <Override PartName="/ppt/slides/slide14.xml" ContentType="application/vnd.openxmlformats-officedocument.presentationml.slide+xml"/>
  <Override PartName="/ppt/notesSlides/notesSlide15.xml" ContentType="application/vnd.openxmlformats-officedocument.presentationml.notesSlide+xml"/>
  <Override PartName="/ppt/slides/slide15.xml" ContentType="application/vnd.openxmlformats-officedocument.presentationml.slide+xml"/>
  <Override PartName="/ppt/notesSlides/notesSlide16.xml" ContentType="application/vnd.openxmlformats-officedocument.presentationml.notes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notesSlides/notesSlide18.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9.xml" ContentType="application/vnd.openxmlformats-officedocument.presentationml.slide+xml"/>
  <Override PartName="/ppt/notesSlides/notesSlide20.xml" ContentType="application/vnd.openxmlformats-officedocument.presentationml.notesSlide+xml"/>
  <Override PartName="/ppt/slides/slide20.xml" ContentType="application/vnd.openxmlformats-officedocument.presentationml.slide+xml"/>
  <Override PartName="/ppt/notesSlides/notesSlide21.xml" ContentType="application/vnd.openxmlformats-officedocument.presentationml.notesSlide+xml"/>
  <Override PartName="/ppt/slides/slide21.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notesSlides/notesSlide23.xml" ContentType="application/vnd.openxmlformats-officedocument.presentationml.notesSlide+xml"/>
  <Override PartName="/ppt/slides/slide23.xml" ContentType="application/vnd.openxmlformats-officedocument.presentationml.slide+xml"/>
  <Override PartName="/ppt/presentation.xml" ContentType="application/vnd.openxmlformats-officedocument.presentationml.presentation.main+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11150" cy="7315200"/>
  <p:notesSz cx="6858000" cy="9144000"/>
  <p:embeddedFontLst>
    <p:embeddedFont>
      <p:font typeface="Oswald"/>
      <p:regular r:id="rId31"/>
    </p:embeddedFont>
    <p:embeddedFont>
      <p:font typeface="Lato Light"/>
      <p:regular r:id="rId32"/>
    </p:embeddedFont>
    <p:embeddedFont>
      <p:font typeface="Lato"/>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1-08-30T19:49:35+00:00"/>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5/10/relationships/revisionInfo" Target="revisionInfo.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font" Target="fonts/font1.fntdata"/><Relationship Id="rId32" Type="http://schemas.openxmlformats.org/officeDocument/2006/relationships/font" Target="fonts/font2.fntdata"/><Relationship Id="rId33" Type="http://schemas.openxmlformats.org/officeDocument/2006/relationships/font" Target="fonts/font3.fntdata"/><Relationship Id="rId34" Type="http://schemas.openxmlformats.org/officeDocument/2006/relationships/font" Target="fonts/font4.fntdata"/><Relationship Id="rId35" Type="http://schemas.openxmlformats.org/officeDocument/2006/relationships/font" Target="fonts/font5.fntdata"/><Relationship Id="rId36"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anchor="t" tIns="0" bIns="0" lIns="0" rIns="0"/>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Subtitle</a:t>
            </a:r>
          </a:p>
        </p:txBody>
      </p:sp>
      <p:sp>
        <p:nvSpPr>
          <p:cNvPr id="4" name="Date placeholder 3"/>
          <p:cNvSpPr>
            <a:spLocks noGrp="1"/>
          </p:cNvSpPr>
          <p:nvPr>
            <p:ph type="dt" sz="half" idx="10"/>
          </p:nvPr>
        </p:nvSpPr>
        <p:spPr/>
        <p:txBody>
          <a:bodyPr/>
          <a:lstStyle/>
          <a:p>
            <a:fld id="{1A2F0B57-8E6A-4005-9EDD-D258F6CC94AB}" type="datetimeFigureOut">
              <a:rPr smtClean="0"/>
              <a:t>11/18/2019</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10/28/2018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6.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8.pn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0.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6" Type="http://schemas.openxmlformats.org/officeDocument/2006/relationships/image" Target="../media/image95.png"/><Relationship Id="rId7" Type="http://schemas.openxmlformats.org/officeDocument/2006/relationships/image" Target="../media/image96.png"/><Relationship Id="rId8" Type="http://schemas.openxmlformats.org/officeDocument/2006/relationships/image" Target="../media/image97.png"/><Relationship Id="rId9" Type="http://schemas.openxmlformats.org/officeDocument/2006/relationships/image" Target="../media/image98.png"/><Relationship Id="rId10" Type="http://schemas.openxmlformats.org/officeDocument/2006/relationships/image" Target="../media/image99.png"/><Relationship Id="rId11" Type="http://schemas.openxmlformats.org/officeDocument/2006/relationships/image" Target="../media/image100.png"/><Relationship Id="rId12" Type="http://schemas.openxmlformats.org/officeDocument/2006/relationships/image" Target="../media/image101.png"/><Relationship Id="rId13" Type="http://schemas.openxmlformats.org/officeDocument/2006/relationships/image" Target="../media/image102.png"/><Relationship Id="rId14" Type="http://schemas.openxmlformats.org/officeDocument/2006/relationships/image" Target="../media/image103.png"/><Relationship Id="rId15" Type="http://schemas.openxmlformats.org/officeDocument/2006/relationships/image" Target="../media/image104.png"/><Relationship Id="rId16" Type="http://schemas.openxmlformats.org/officeDocument/2006/relationships/image" Target="../media/image105.png"/><Relationship Id="rId17" Type="http://schemas.openxmlformats.org/officeDocument/2006/relationships/image" Target="../media/image106.png"/><Relationship Id="rId18" Type="http://schemas.openxmlformats.org/officeDocument/2006/relationships/image" Target="../media/image107.png"/><Relationship Id="rId19" Type="http://schemas.openxmlformats.org/officeDocument/2006/relationships/image" Target="../media/image108.png"/><Relationship Id="rId20" Type="http://schemas.openxmlformats.org/officeDocument/2006/relationships/image" Target="../media/image109.png"/><Relationship Id="rId21" Type="http://schemas.openxmlformats.org/officeDocument/2006/relationships/image" Target="../media/image110.png"/><Relationship Id="rId22" Type="http://schemas.openxmlformats.org/officeDocument/2006/relationships/image" Target="../media/image111.png"/><Relationship Id="rId23" Type="http://schemas.openxmlformats.org/officeDocument/2006/relationships/image" Target="../media/image112.png"/><Relationship Id="rId24" Type="http://schemas.openxmlformats.org/officeDocument/2006/relationships/image" Target="../media/image113.png"/><Relationship Id="rId25" Type="http://schemas.openxmlformats.org/officeDocument/2006/relationships/image" Target="../media/image114.png"/><Relationship Id="rId26" Type="http://schemas.openxmlformats.org/officeDocument/2006/relationships/image" Target="../media/image115.png"/><Relationship Id="rId27" Type="http://schemas.openxmlformats.org/officeDocument/2006/relationships/image" Target="../media/image116.png"/><Relationship Id="rId28" Type="http://schemas.openxmlformats.org/officeDocument/2006/relationships/image" Target="../media/image117.png"/><Relationship Id="rId29" Type="http://schemas.openxmlformats.org/officeDocument/2006/relationships/image" Target="../media/image118.png"/><Relationship Id="rId30" Type="http://schemas.openxmlformats.org/officeDocument/2006/relationships/image" Target="../media/image119.png"/><Relationship Id="rId31" Type="http://schemas.openxmlformats.org/officeDocument/2006/relationships/image" Target="../media/image120.png"/><Relationship Id="rId32" Type="http://schemas.openxmlformats.org/officeDocument/2006/relationships/image" Target="../media/image1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2.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lide 1"/>
        <p:cNvGrpSpPr/>
        <p:nvPr/>
      </p:nvGrpSpPr>
      <p:grpSpPr>
        <a:xfrm>
          <a:off x="0" y="0"/>
          <a:ext cx="0" cy="0"/>
          <a:chOff x="0" y="0"/>
          <a:chExt cx="0" cy="0"/>
        </a:xfrm>
      </p:grpSpPr>
      <p:pic>
        <p:nvPicPr>
          <p:cNvPr id="2" name="Shape-8"/>
          <p:cNvPicPr/>
          <p:nvPr/>
        </p:nvPicPr>
        <p:blipFill rotWithShape="1">
          <a:blip r:embed="rId4"/>
          <a:stretch>
            <a:fillRect/>
          </a:stretch>
        </p:blipFill>
        <p:spPr>
          <a:xfrm>
            <a:off x="5167019" y="4132835"/>
            <a:ext cx="5177464" cy="2776830"/>
          </a:xfrm>
          <a:prstGeom prst="rect">
            <a:avLst/>
          </a:prstGeom>
        </p:spPr>
      </p:pic>
      <p:sp>
        <p:nvSpPr>
          <p:cNvPr id="3" name="title"/>
          <p:cNvSpPr/>
          <p:nvPr/>
        </p:nvSpPr>
        <p:spPr>
          <a:xfrm>
            <a:off x="6138717" y="4448175"/>
            <a:ext cx="3906738" cy="1543050"/>
          </a:xfrm>
          <a:prstGeom prst="rect">
            <a:avLst/>
          </a:prstGeom>
        </p:spPr>
        <p:txBody>
          <a:bodyPr spcFirstLastPara="0" anchor="t" tIns="0" bIns="0" lIns="0" rIns="0"/>
          <a:lstStyle/>
          <a:p>
            <a:pPr algn="l" hangingPunct="0">
              <a:lnSpc>
                <a:spcPct val="125000"/>
              </a:lnSpc>
            </a:pPr>
            <a:r>
              <a:rPr sz="4050">
                <a:solidFill>
                  <a:srgbClr val="FD811B"/>
                </a:solidFill>
                <a:latin typeface="Oswald"/>
                <a:ea typeface="+mn-ea"/>
                <a:cs typeface="Oswald"/>
              </a:rPr>
              <a:t>ESA Commitment Evaluation</a:t>
            </a:r>
          </a:p>
        </p:txBody>
      </p:sp>
      <p:sp>
        <p:nvSpPr>
          <p:cNvPr id="4" name="title"/>
          <p:cNvSpPr/>
          <p:nvPr/>
        </p:nvSpPr>
        <p:spPr>
          <a:xfrm>
            <a:off x="6133279" y="6219825"/>
            <a:ext cx="5508203" cy="419100"/>
          </a:xfrm>
          <a:prstGeom prst="rect">
            <a:avLst/>
          </a:prstGeom>
        </p:spPr>
        <p:txBody>
          <a:bodyPr spcFirstLastPara="0" anchor="t" tIns="0" bIns="0" lIns="0" rIns="0"/>
          <a:lstStyle/>
          <a:p>
            <a:pPr algn="l" hangingPunct="0">
              <a:lnSpc>
                <a:spcPct val="91667"/>
              </a:lnSpc>
              <a:spcBef>
                <a:spcPct val="3333"/>
              </a:spcBef>
            </a:pPr>
            <a:r>
              <a:rPr sz="3000">
                <a:solidFill>
                  <a:srgbClr val="FAFBFF"/>
                </a:solidFill>
                <a:latin typeface="Lato Light"/>
                <a:ea typeface="+mn-ea"/>
                <a:cs typeface="Lato Light"/>
              </a:rPr>
              <a:t>2013 - 2020</a:t>
            </a:r>
          </a:p>
        </p:txBody>
      </p:sp>
      <p:pic>
        <p:nvPicPr>
          <p:cNvPr id="5" name="Line-24"/>
          <p:cNvPicPr/>
          <p:nvPr/>
        </p:nvPicPr>
        <p:blipFill rotWithShape="1">
          <a:blip r:embed="rId5"/>
          <a:stretch>
            <a:fillRect/>
          </a:stretch>
        </p:blipFill>
        <p:spPr>
          <a:xfrm rot="16200000">
            <a:off x="4522832" y="5478418"/>
            <a:ext cx="2407955" cy="180975"/>
          </a:xfrm>
          <a:prstGeom prst="rect">
            <a:avLst/>
          </a:prstGeom>
        </p:spPr>
      </p:pic>
      <p:pic>
        <p:nvPicPr>
          <p:cNvPr id="6" name="Young People Today PNG Logo-06.png"/>
          <p:cNvPicPr/>
          <p:nvPr/>
        </p:nvPicPr>
        <p:blipFill rotWithShape="1">
          <a:blip r:embed="rId6"/>
          <a:stretch>
            <a:fillRect/>
          </a:stretch>
        </p:blipFill>
        <p:spPr>
          <a:xfrm>
            <a:off x="85725" y="-76200"/>
            <a:ext cx="2377041" cy="2375301"/>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lide 8 copy 3"/>
        <p:cNvGrpSpPr/>
        <p:nvPr/>
      </p:nvGrpSpPr>
      <p:grpSpPr>
        <a:xfrm>
          <a:off x="0" y="0"/>
          <a:ext cx="0" cy="0"/>
          <a:chOff x="0" y="0"/>
          <a:chExt cx="0" cy="0"/>
        </a:xfrm>
      </p:grpSpPr>
      <p:pic>
        <p:nvPicPr>
          <p:cNvPr id="2" name="Shape-1"/>
          <p:cNvPicPr/>
          <p:nvPr/>
        </p:nvPicPr>
        <p:blipFill rotWithShape="1">
          <a:blip r:embed="rId3"/>
          <a:stretch>
            <a:fillRect/>
          </a:stretch>
        </p:blipFill>
        <p:spPr>
          <a:xfrm>
            <a:off x="6096000" y="9525"/>
            <a:ext cx="6947371" cy="7328222"/>
          </a:xfrm>
          <a:prstGeom prst="rect">
            <a:avLst/>
          </a:prstGeom>
        </p:spPr>
      </p:pic>
      <p:pic>
        <p:nvPicPr>
          <p:cNvPr id="3" name="Line-24"/>
          <p:cNvPicPr/>
          <p:nvPr/>
        </p:nvPicPr>
        <p:blipFill rotWithShape="1">
          <a:blip r:embed="rId4"/>
          <a:stretch>
            <a:fillRect/>
          </a:stretch>
        </p:blipFill>
        <p:spPr>
          <a:xfrm>
            <a:off x="1034846" y="2173689"/>
            <a:ext cx="10928363" cy="57150"/>
          </a:xfrm>
          <a:prstGeom prst="rect">
            <a:avLst/>
          </a:prstGeom>
        </p:spPr>
      </p:pic>
      <p:pic>
        <p:nvPicPr>
          <p:cNvPr id="4" name="Line-24"/>
          <p:cNvPicPr/>
          <p:nvPr/>
        </p:nvPicPr>
        <p:blipFill rotWithShape="1">
          <a:blip r:embed="rId5"/>
          <a:stretch>
            <a:fillRect/>
          </a:stretch>
        </p:blipFill>
        <p:spPr>
          <a:xfrm>
            <a:off x="1028700" y="1114425"/>
            <a:ext cx="10928564" cy="57150"/>
          </a:xfrm>
          <a:prstGeom prst="rect">
            <a:avLst/>
          </a:prstGeom>
        </p:spPr>
      </p:pic>
      <p:sp>
        <p:nvSpPr>
          <p:cNvPr id="5" name="title"/>
          <p:cNvSpPr/>
          <p:nvPr/>
        </p:nvSpPr>
        <p:spPr>
          <a:xfrm>
            <a:off x="3017992" y="2524125"/>
            <a:ext cx="2337262" cy="13716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countries were offering life skills-based HIV and sexuality education in at least</a:t>
            </a:r>
          </a:p>
        </p:txBody>
      </p:sp>
      <p:sp>
        <p:nvSpPr>
          <p:cNvPr id="6" name="title copy"/>
          <p:cNvSpPr/>
          <p:nvPr/>
        </p:nvSpPr>
        <p:spPr>
          <a:xfrm>
            <a:off x="1071933" y="1257300"/>
            <a:ext cx="4869337" cy="1085850"/>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1: A good quality CSE curriculum framework is in place and being implemented in each of the 21 countries </a:t>
            </a:r>
          </a:p>
          <a:p>
            <a:pPr algn="l" hangingPunct="0">
              <a:lnSpc>
                <a:spcPct val="100000"/>
              </a:lnSpc>
            </a:pPr>
            <a:r>
              <a:rPr sz="1800">
                <a:solidFill>
                  <a:srgbClr val="2B2B2B"/>
                </a:solidFill>
                <a:latin typeface="Oswald"/>
                <a:ea typeface="+mn-ea"/>
                <a:cs typeface="Oswald"/>
              </a:rPr>
              <a:t/>
            </a:r>
          </a:p>
        </p:txBody>
      </p:sp>
      <p:sp>
        <p:nvSpPr>
          <p:cNvPr id="7" name="title copy"/>
          <p:cNvSpPr/>
          <p:nvPr/>
        </p:nvSpPr>
        <p:spPr>
          <a:xfrm>
            <a:off x="6234010" y="1257300"/>
            <a:ext cx="5730943" cy="1085850"/>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2: Pre- and in-service CSE and SRH training for teachers and health and social workers are established and being implemented in all 21 countries</a:t>
            </a:r>
          </a:p>
          <a:p>
            <a:pPr algn="l" hangingPunct="0">
              <a:lnSpc>
                <a:spcPct val="100000"/>
              </a:lnSpc>
            </a:pPr>
            <a:r>
              <a:rPr sz="1800">
                <a:solidFill>
                  <a:srgbClr val="2B2B2B"/>
                </a:solidFill>
                <a:latin typeface="Oswald"/>
                <a:ea typeface="+mn-ea"/>
                <a:cs typeface="Oswald"/>
              </a:rPr>
              <a:t/>
            </a:r>
          </a:p>
        </p:txBody>
      </p:sp>
      <p:pic>
        <p:nvPicPr>
          <p:cNvPr id="8" name="Shape2"/>
          <p:cNvPicPr/>
          <p:nvPr/>
        </p:nvPicPr>
        <p:blipFill rotWithShape="1">
          <a:blip r:embed="rId6"/>
          <a:stretch>
            <a:fillRect/>
          </a:stretch>
        </p:blipFill>
        <p:spPr>
          <a:xfrm>
            <a:off x="0" y="238125"/>
            <a:ext cx="5767392" cy="488553"/>
          </a:xfrm>
          <a:prstGeom prst="rect">
            <a:avLst/>
          </a:prstGeom>
        </p:spPr>
      </p:pic>
      <p:sp>
        <p:nvSpPr>
          <p:cNvPr id="9" name="title"/>
          <p:cNvSpPr/>
          <p:nvPr/>
        </p:nvSpPr>
        <p:spPr>
          <a:xfrm>
            <a:off x="1066800" y="238125"/>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Evaluation Findings [1]</a:t>
            </a:r>
          </a:p>
          <a:p>
            <a:pPr algn="l" hangingPunct="0">
              <a:lnSpc>
                <a:spcPct val="125000"/>
              </a:lnSpc>
            </a:pPr>
            <a:r>
              <a:rPr sz="2250">
                <a:solidFill>
                  <a:srgbClr val="1F1F2B"/>
                </a:solidFill>
                <a:latin typeface="Lato"/>
                <a:ea typeface="+mn-ea"/>
                <a:cs typeface="Lato"/>
              </a:rPr>
              <a:t/>
            </a:r>
          </a:p>
        </p:txBody>
      </p:sp>
      <p:pic>
        <p:nvPicPr>
          <p:cNvPr id="10" name="Young People Today PNG Logo-10.png"/>
          <p:cNvPicPr/>
          <p:nvPr/>
        </p:nvPicPr>
        <p:blipFill rotWithShape="1">
          <a:blip r:embed="rId7"/>
          <a:stretch>
            <a:fillRect/>
          </a:stretch>
        </p:blipFill>
        <p:spPr>
          <a:xfrm>
            <a:off x="11191875" y="5419725"/>
            <a:ext cx="2164178" cy="2164178"/>
          </a:xfrm>
          <a:prstGeom prst="rect">
            <a:avLst/>
          </a:prstGeom>
        </p:spPr>
      </p:pic>
      <p:sp>
        <p:nvSpPr>
          <p:cNvPr id="11" name="title copy 1"/>
          <p:cNvSpPr/>
          <p:nvPr/>
        </p:nvSpPr>
        <p:spPr>
          <a:xfrm>
            <a:off x="3026794" y="3981450"/>
            <a:ext cx="2311101" cy="6858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40% of primary schools by 2018.</a:t>
            </a:r>
          </a:p>
        </p:txBody>
      </p:sp>
      <p:sp>
        <p:nvSpPr>
          <p:cNvPr id="12" name="title copy 2"/>
          <p:cNvSpPr/>
          <p:nvPr/>
        </p:nvSpPr>
        <p:spPr>
          <a:xfrm>
            <a:off x="3026631" y="4914900"/>
            <a:ext cx="2640232" cy="13716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countries had a CSE Strategy for in-or out-of school youths</a:t>
            </a:r>
          </a:p>
          <a:p>
            <a:pPr algn="l" hangingPunct="0">
              <a:lnSpc>
                <a:spcPct val="125000"/>
              </a:lnSpc>
            </a:pPr>
            <a:r>
              <a:rPr sz="1800">
                <a:solidFill>
                  <a:srgbClr val="2B2B2B"/>
                </a:solidFill>
                <a:latin typeface="Lato"/>
                <a:ea typeface="+mn-ea"/>
                <a:cs typeface="Lato"/>
              </a:rPr>
              <a:t/>
            </a:r>
          </a:p>
        </p:txBody>
      </p:sp>
      <p:pic>
        <p:nvPicPr>
          <p:cNvPr id="13" name="Radials copy"/>
          <p:cNvPicPr/>
          <p:nvPr/>
        </p:nvPicPr>
        <p:blipFill rotWithShape="1">
          <a:blip r:embed="rId8"/>
          <a:stretch>
            <a:fillRect/>
          </a:stretch>
        </p:blipFill>
        <p:spPr>
          <a:xfrm>
            <a:off x="1666324" y="3486150"/>
            <a:ext cx="1281130" cy="1281130"/>
          </a:xfrm>
          <a:prstGeom prst="rect">
            <a:avLst/>
          </a:prstGeom>
        </p:spPr>
      </p:pic>
      <p:sp>
        <p:nvSpPr>
          <p:cNvPr id="14" name="Body text copy"/>
          <p:cNvSpPr/>
          <p:nvPr/>
        </p:nvSpPr>
        <p:spPr>
          <a:xfrm>
            <a:off x="1571625" y="2333625"/>
            <a:ext cx="2409825" cy="1257300"/>
          </a:xfrm>
          <a:prstGeom prst="rect">
            <a:avLst/>
          </a:prstGeom>
        </p:spPr>
        <p:txBody>
          <a:bodyPr spcFirstLastPara="0" anchor="t" tIns="0" bIns="0" lIns="95250" rIns="95250"/>
          <a:lstStyle/>
          <a:p>
            <a:pPr algn="l" hangingPunct="0">
              <a:lnSpc>
                <a:spcPct val="100000"/>
              </a:lnSpc>
            </a:pPr>
            <a:r>
              <a:rPr sz="8250" b="1">
                <a:solidFill>
                  <a:srgbClr val="2B2B2B"/>
                </a:solidFill>
                <a:latin typeface="Lato"/>
                <a:ea typeface="+mn-ea"/>
                <a:cs typeface="Lato"/>
              </a:rPr>
              <a:t>15</a:t>
            </a:r>
          </a:p>
        </p:txBody>
      </p:sp>
      <p:sp>
        <p:nvSpPr>
          <p:cNvPr id="15" name="Body text copy copy 1"/>
          <p:cNvSpPr/>
          <p:nvPr/>
        </p:nvSpPr>
        <p:spPr>
          <a:xfrm>
            <a:off x="1580450" y="4848225"/>
            <a:ext cx="2409825" cy="1257300"/>
          </a:xfrm>
          <a:prstGeom prst="rect">
            <a:avLst/>
          </a:prstGeom>
        </p:spPr>
        <p:txBody>
          <a:bodyPr spcFirstLastPara="0" anchor="t" tIns="0" bIns="0" lIns="95250" rIns="95250"/>
          <a:lstStyle/>
          <a:p>
            <a:pPr algn="l" hangingPunct="0">
              <a:lnSpc>
                <a:spcPct val="100000"/>
              </a:lnSpc>
            </a:pPr>
            <a:r>
              <a:rPr sz="8250" b="1">
                <a:solidFill>
                  <a:srgbClr val="2B2B2B"/>
                </a:solidFill>
                <a:latin typeface="Lato"/>
                <a:ea typeface="+mn-ea"/>
                <a:cs typeface="Lato"/>
              </a:rPr>
              <a:t>17</a:t>
            </a:r>
          </a:p>
        </p:txBody>
      </p:sp>
      <p:sp>
        <p:nvSpPr>
          <p:cNvPr id="16" name="title copy 3"/>
          <p:cNvSpPr/>
          <p:nvPr/>
        </p:nvSpPr>
        <p:spPr>
          <a:xfrm>
            <a:off x="6362700" y="2533650"/>
            <a:ext cx="6128596" cy="13716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The percentage of schools with teachers who received training, and taught lessons, in life-skills based on HIV and sexuality education in the previous academic year, was</a:t>
            </a:r>
          </a:p>
          <a:p>
            <a:pPr algn="l" hangingPunct="0">
              <a:lnSpc>
                <a:spcPct val="125000"/>
              </a:lnSpc>
            </a:pPr>
            <a:r>
              <a:rPr sz="1800">
                <a:solidFill>
                  <a:srgbClr val="2B2B2B"/>
                </a:solidFill>
                <a:latin typeface="Lato"/>
                <a:ea typeface="+mn-ea"/>
                <a:cs typeface="Lato"/>
              </a:rPr>
              <a:t/>
            </a:r>
          </a:p>
        </p:txBody>
      </p:sp>
      <p:pic>
        <p:nvPicPr>
          <p:cNvPr id="17" name="Radials copy copy 1"/>
          <p:cNvPicPr/>
          <p:nvPr/>
        </p:nvPicPr>
        <p:blipFill rotWithShape="1">
          <a:blip r:embed="rId9"/>
          <a:stretch>
            <a:fillRect/>
          </a:stretch>
        </p:blipFill>
        <p:spPr>
          <a:xfrm>
            <a:off x="7105650" y="3762375"/>
            <a:ext cx="1281130" cy="1281130"/>
          </a:xfrm>
          <a:prstGeom prst="rect">
            <a:avLst/>
          </a:prstGeom>
        </p:spPr>
      </p:pic>
      <p:pic>
        <p:nvPicPr>
          <p:cNvPr id="18" name="Radials copy copy 2"/>
          <p:cNvPicPr/>
          <p:nvPr/>
        </p:nvPicPr>
        <p:blipFill rotWithShape="1">
          <a:blip r:embed="rId10"/>
          <a:stretch>
            <a:fillRect/>
          </a:stretch>
        </p:blipFill>
        <p:spPr>
          <a:xfrm>
            <a:off x="9920265" y="3762375"/>
            <a:ext cx="1281130" cy="1281130"/>
          </a:xfrm>
          <a:prstGeom prst="rect">
            <a:avLst/>
          </a:prstGeom>
        </p:spPr>
      </p:pic>
      <p:sp>
        <p:nvSpPr>
          <p:cNvPr id="19" name="title copy 4"/>
          <p:cNvSpPr/>
          <p:nvPr/>
        </p:nvSpPr>
        <p:spPr>
          <a:xfrm>
            <a:off x="6838950" y="5162550"/>
            <a:ext cx="2050049" cy="3429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for primary schools </a:t>
            </a:r>
          </a:p>
        </p:txBody>
      </p:sp>
      <p:sp>
        <p:nvSpPr>
          <p:cNvPr id="20" name="title copy 5"/>
          <p:cNvSpPr/>
          <p:nvPr/>
        </p:nvSpPr>
        <p:spPr>
          <a:xfrm>
            <a:off x="9715500" y="5172075"/>
            <a:ext cx="2322016" cy="3429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for secondary schools </a:t>
            </a:r>
          </a:p>
        </p:txBody>
      </p:sp>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lide 8 copy 4"/>
        <p:cNvGrpSpPr/>
        <p:nvPr/>
      </p:nvGrpSpPr>
      <p:grpSpPr>
        <a:xfrm>
          <a:off x="0" y="0"/>
          <a:ext cx="0" cy="0"/>
          <a:chOff x="0" y="0"/>
          <a:chExt cx="0" cy="0"/>
        </a:xfrm>
      </p:grpSpPr>
      <p:pic>
        <p:nvPicPr>
          <p:cNvPr id="2" name="Shape-1"/>
          <p:cNvPicPr/>
          <p:nvPr/>
        </p:nvPicPr>
        <p:blipFill rotWithShape="1">
          <a:blip r:embed="rId3"/>
          <a:stretch>
            <a:fillRect/>
          </a:stretch>
        </p:blipFill>
        <p:spPr>
          <a:xfrm>
            <a:off x="6096000" y="9525"/>
            <a:ext cx="6947371" cy="7328222"/>
          </a:xfrm>
          <a:prstGeom prst="rect">
            <a:avLst/>
          </a:prstGeom>
        </p:spPr>
      </p:pic>
      <p:pic>
        <p:nvPicPr>
          <p:cNvPr id="3" name="Line-24"/>
          <p:cNvPicPr/>
          <p:nvPr/>
        </p:nvPicPr>
        <p:blipFill rotWithShape="1">
          <a:blip r:embed="rId4"/>
          <a:stretch>
            <a:fillRect/>
          </a:stretch>
        </p:blipFill>
        <p:spPr>
          <a:xfrm>
            <a:off x="404562" y="2400300"/>
            <a:ext cx="11690920" cy="57150"/>
          </a:xfrm>
          <a:prstGeom prst="rect">
            <a:avLst/>
          </a:prstGeom>
        </p:spPr>
      </p:pic>
      <p:pic>
        <p:nvPicPr>
          <p:cNvPr id="4" name="Line-24"/>
          <p:cNvPicPr/>
          <p:nvPr/>
        </p:nvPicPr>
        <p:blipFill rotWithShape="1">
          <a:blip r:embed="rId5"/>
          <a:stretch>
            <a:fillRect/>
          </a:stretch>
        </p:blipFill>
        <p:spPr>
          <a:xfrm>
            <a:off x="400050" y="1140168"/>
            <a:ext cx="11654377" cy="57150"/>
          </a:xfrm>
          <a:prstGeom prst="rect">
            <a:avLst/>
          </a:prstGeom>
        </p:spPr>
      </p:pic>
      <p:sp>
        <p:nvSpPr>
          <p:cNvPr id="5" name="title"/>
          <p:cNvSpPr/>
          <p:nvPr/>
        </p:nvSpPr>
        <p:spPr>
          <a:xfrm>
            <a:off x="2335455" y="4810125"/>
            <a:ext cx="3524613" cy="17145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provision of pre-service and/or in-service training programmes on the delivery of adolescent/youth-friendly services</a:t>
            </a:r>
          </a:p>
          <a:p>
            <a:pPr algn="l" hangingPunct="0">
              <a:lnSpc>
                <a:spcPct val="125000"/>
              </a:lnSpc>
            </a:pPr>
            <a:r>
              <a:rPr sz="1800">
                <a:solidFill>
                  <a:srgbClr val="2B2B2B"/>
                </a:solidFill>
                <a:latin typeface="Lato"/>
                <a:ea typeface="+mn-ea"/>
                <a:cs typeface="Lato"/>
              </a:rPr>
              <a:t/>
            </a:r>
          </a:p>
        </p:txBody>
      </p:sp>
      <p:sp>
        <p:nvSpPr>
          <p:cNvPr id="6" name="title copy"/>
          <p:cNvSpPr/>
          <p:nvPr/>
        </p:nvSpPr>
        <p:spPr>
          <a:xfrm>
            <a:off x="567629" y="1257300"/>
            <a:ext cx="5373641" cy="1628775"/>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3: Decrease by 50% the number of adolescents and young people who do not have access to youth-friendly SRH services, including HIV related services that are equitable, accessible, acceptable, appropriate, and effective</a:t>
            </a:r>
          </a:p>
          <a:p>
            <a:pPr algn="l" hangingPunct="0">
              <a:lnSpc>
                <a:spcPct val="100000"/>
              </a:lnSpc>
            </a:pPr>
            <a:r>
              <a:rPr sz="1800">
                <a:solidFill>
                  <a:srgbClr val="2B2B2B"/>
                </a:solidFill>
                <a:latin typeface="Oswald"/>
                <a:ea typeface="+mn-ea"/>
                <a:cs typeface="Oswald"/>
              </a:rPr>
              <a:t/>
            </a:r>
          </a:p>
          <a:p>
            <a:pPr algn="l" hangingPunct="0">
              <a:lnSpc>
                <a:spcPct val="100000"/>
              </a:lnSpc>
            </a:pPr>
            <a:r>
              <a:rPr sz="1800">
                <a:solidFill>
                  <a:srgbClr val="2B2B2B"/>
                </a:solidFill>
                <a:latin typeface="Oswald"/>
                <a:ea typeface="+mn-ea"/>
                <a:cs typeface="Oswald"/>
              </a:rPr>
              <a:t/>
            </a:r>
          </a:p>
        </p:txBody>
      </p:sp>
      <p:sp>
        <p:nvSpPr>
          <p:cNvPr id="7" name="title copy"/>
          <p:cNvSpPr/>
          <p:nvPr/>
        </p:nvSpPr>
        <p:spPr>
          <a:xfrm>
            <a:off x="6258560" y="1533525"/>
            <a:ext cx="5730943" cy="1085850"/>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4: Eliminate all new HIV infections among adolescents and young people aged 10-24</a:t>
            </a:r>
          </a:p>
          <a:p>
            <a:pPr algn="l" hangingPunct="0">
              <a:lnSpc>
                <a:spcPct val="100000"/>
              </a:lnSpc>
            </a:pPr>
            <a:r>
              <a:rPr sz="1800">
                <a:solidFill>
                  <a:srgbClr val="2B2B2B"/>
                </a:solidFill>
                <a:latin typeface="Oswald"/>
                <a:ea typeface="+mn-ea"/>
                <a:cs typeface="Oswald"/>
              </a:rPr>
              <a:t/>
            </a:r>
          </a:p>
          <a:p>
            <a:pPr algn="l" hangingPunct="0">
              <a:lnSpc>
                <a:spcPct val="100000"/>
              </a:lnSpc>
            </a:pPr>
            <a:r>
              <a:rPr sz="1800">
                <a:solidFill>
                  <a:srgbClr val="2B2B2B"/>
                </a:solidFill>
                <a:latin typeface="Oswald"/>
                <a:ea typeface="+mn-ea"/>
                <a:cs typeface="Oswald"/>
              </a:rPr>
              <a:t/>
            </a:r>
          </a:p>
        </p:txBody>
      </p:sp>
      <p:pic>
        <p:nvPicPr>
          <p:cNvPr id="8" name="Shape2"/>
          <p:cNvPicPr/>
          <p:nvPr/>
        </p:nvPicPr>
        <p:blipFill rotWithShape="1">
          <a:blip r:embed="rId6"/>
          <a:stretch>
            <a:fillRect/>
          </a:stretch>
        </p:blipFill>
        <p:spPr>
          <a:xfrm>
            <a:off x="0" y="238125"/>
            <a:ext cx="5767392" cy="488553"/>
          </a:xfrm>
          <a:prstGeom prst="rect">
            <a:avLst/>
          </a:prstGeom>
        </p:spPr>
      </p:pic>
      <p:sp>
        <p:nvSpPr>
          <p:cNvPr id="9" name="title"/>
          <p:cNvSpPr/>
          <p:nvPr/>
        </p:nvSpPr>
        <p:spPr>
          <a:xfrm>
            <a:off x="1066800" y="238125"/>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Evaluation Findings [2]</a:t>
            </a:r>
          </a:p>
          <a:p>
            <a:pPr algn="l" hangingPunct="0">
              <a:lnSpc>
                <a:spcPct val="125000"/>
              </a:lnSpc>
            </a:pPr>
            <a:r>
              <a:rPr sz="2250">
                <a:solidFill>
                  <a:srgbClr val="1F1F2B"/>
                </a:solidFill>
                <a:latin typeface="Lato"/>
                <a:ea typeface="+mn-ea"/>
                <a:cs typeface="Lato"/>
              </a:rPr>
              <a:t/>
            </a:r>
          </a:p>
        </p:txBody>
      </p:sp>
      <p:pic>
        <p:nvPicPr>
          <p:cNvPr id="10" name="Young People Today PNG Logo-10.png"/>
          <p:cNvPicPr/>
          <p:nvPr/>
        </p:nvPicPr>
        <p:blipFill rotWithShape="1">
          <a:blip r:embed="rId7"/>
          <a:stretch>
            <a:fillRect/>
          </a:stretch>
        </p:blipFill>
        <p:spPr>
          <a:xfrm>
            <a:off x="11268075" y="5543550"/>
            <a:ext cx="2164178" cy="2164178"/>
          </a:xfrm>
          <a:prstGeom prst="rect">
            <a:avLst/>
          </a:prstGeom>
        </p:spPr>
      </p:pic>
      <p:sp>
        <p:nvSpPr>
          <p:cNvPr id="11" name="title copy 1"/>
          <p:cNvSpPr/>
          <p:nvPr/>
        </p:nvSpPr>
        <p:spPr>
          <a:xfrm>
            <a:off x="2329825" y="2628900"/>
            <a:ext cx="3618073" cy="17145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By 2018, all 21 countries reported providing pre-service and/or in-service training programmes on the delivery of the adolescent/youth-friendly services.</a:t>
            </a:r>
          </a:p>
        </p:txBody>
      </p:sp>
      <p:sp>
        <p:nvSpPr>
          <p:cNvPr id="12" name="title copy 2"/>
          <p:cNvSpPr/>
          <p:nvPr/>
        </p:nvSpPr>
        <p:spPr>
          <a:xfrm>
            <a:off x="572666" y="4457700"/>
            <a:ext cx="5031440" cy="3429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The ESA Commitment enabled the achievement of </a:t>
            </a:r>
          </a:p>
        </p:txBody>
      </p:sp>
      <p:sp>
        <p:nvSpPr>
          <p:cNvPr id="13" name="Body text copy"/>
          <p:cNvSpPr/>
          <p:nvPr/>
        </p:nvSpPr>
        <p:spPr>
          <a:xfrm>
            <a:off x="8658225" y="3086100"/>
            <a:ext cx="2815478" cy="828675"/>
          </a:xfrm>
          <a:prstGeom prst="rect">
            <a:avLst/>
          </a:prstGeom>
        </p:spPr>
        <p:txBody>
          <a:bodyPr spcFirstLastPara="0" anchor="t" tIns="0" bIns="0" lIns="95250" rIns="95250"/>
          <a:lstStyle/>
          <a:p>
            <a:pPr algn="l" hangingPunct="0">
              <a:lnSpc>
                <a:spcPct val="100000"/>
              </a:lnSpc>
            </a:pPr>
            <a:r>
              <a:rPr sz="5400" b="1">
                <a:solidFill>
                  <a:srgbClr val="2B2B2B"/>
                </a:solidFill>
                <a:latin typeface="Lato"/>
                <a:ea typeface="+mn-ea"/>
                <a:cs typeface="Lato"/>
              </a:rPr>
              <a:t>366,900</a:t>
            </a:r>
          </a:p>
        </p:txBody>
      </p:sp>
      <p:sp>
        <p:nvSpPr>
          <p:cNvPr id="14" name="title copy 3"/>
          <p:cNvSpPr/>
          <p:nvPr/>
        </p:nvSpPr>
        <p:spPr>
          <a:xfrm>
            <a:off x="7009886" y="2628900"/>
            <a:ext cx="6128596" cy="3429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There were 30% less new infections, from</a:t>
            </a:r>
          </a:p>
        </p:txBody>
      </p:sp>
      <p:pic>
        <p:nvPicPr>
          <p:cNvPr id="15" name="Radials copy copy 1"/>
          <p:cNvPicPr/>
          <p:nvPr/>
        </p:nvPicPr>
        <p:blipFill rotWithShape="1">
          <a:blip r:embed="rId8"/>
          <a:stretch>
            <a:fillRect/>
          </a:stretch>
        </p:blipFill>
        <p:spPr>
          <a:xfrm>
            <a:off x="773177" y="4772025"/>
            <a:ext cx="1369540" cy="1369540"/>
          </a:xfrm>
          <a:prstGeom prst="rect">
            <a:avLst/>
          </a:prstGeom>
        </p:spPr>
      </p:pic>
      <p:pic>
        <p:nvPicPr>
          <p:cNvPr id="16" name="education26"/>
          <p:cNvPicPr/>
          <p:nvPr/>
        </p:nvPicPr>
        <p:blipFill rotWithShape="1">
          <a:blip r:embed="rId9"/>
          <a:stretch>
            <a:fillRect/>
          </a:stretch>
        </p:blipFill>
        <p:spPr>
          <a:xfrm>
            <a:off x="485775" y="2828925"/>
            <a:ext cx="1652783" cy="1322227"/>
          </a:xfrm>
          <a:prstGeom prst="rect">
            <a:avLst/>
          </a:prstGeom>
        </p:spPr>
      </p:pic>
      <p:sp>
        <p:nvSpPr>
          <p:cNvPr id="17" name="title copy 6"/>
          <p:cNvSpPr/>
          <p:nvPr/>
        </p:nvSpPr>
        <p:spPr>
          <a:xfrm>
            <a:off x="6505575" y="5162550"/>
            <a:ext cx="6128596" cy="10287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among adolescents and young people in ESA Region between 2013 and 2019</a:t>
            </a:r>
          </a:p>
          <a:p>
            <a:pPr algn="l" hangingPunct="0">
              <a:lnSpc>
                <a:spcPct val="125000"/>
              </a:lnSpc>
            </a:pPr>
            <a:r>
              <a:rPr sz="1800">
                <a:solidFill>
                  <a:srgbClr val="2B2B2B"/>
                </a:solidFill>
                <a:latin typeface="Lato"/>
                <a:ea typeface="+mn-ea"/>
                <a:cs typeface="Lato"/>
              </a:rPr>
              <a:t/>
            </a:r>
          </a:p>
        </p:txBody>
      </p:sp>
      <p:sp>
        <p:nvSpPr>
          <p:cNvPr id="18" name="Body text copy copy 1"/>
          <p:cNvSpPr/>
          <p:nvPr/>
        </p:nvSpPr>
        <p:spPr>
          <a:xfrm>
            <a:off x="8662552" y="4229100"/>
            <a:ext cx="2815478" cy="828675"/>
          </a:xfrm>
          <a:prstGeom prst="rect">
            <a:avLst/>
          </a:prstGeom>
        </p:spPr>
        <p:txBody>
          <a:bodyPr spcFirstLastPara="0" anchor="t" tIns="0" bIns="0" lIns="95250" rIns="95250"/>
          <a:lstStyle/>
          <a:p>
            <a:pPr algn="l" hangingPunct="0">
              <a:lnSpc>
                <a:spcPct val="100000"/>
              </a:lnSpc>
            </a:pPr>
            <a:r>
              <a:rPr sz="5400" b="1">
                <a:solidFill>
                  <a:srgbClr val="2B2B2B"/>
                </a:solidFill>
                <a:latin typeface="Lato"/>
                <a:ea typeface="+mn-ea"/>
                <a:cs typeface="Lato"/>
              </a:rPr>
              <a:t>258,192</a:t>
            </a:r>
          </a:p>
        </p:txBody>
      </p:sp>
      <p:sp>
        <p:nvSpPr>
          <p:cNvPr id="19" name="title copy 7"/>
          <p:cNvSpPr/>
          <p:nvPr/>
        </p:nvSpPr>
        <p:spPr>
          <a:xfrm>
            <a:off x="9955671" y="3886200"/>
            <a:ext cx="6128596" cy="3429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to</a:t>
            </a:r>
          </a:p>
        </p:txBody>
      </p:sp>
      <p:pic>
        <p:nvPicPr>
          <p:cNvPr id="20" name="Marketing40-O"/>
          <p:cNvPicPr/>
          <p:nvPr/>
        </p:nvPicPr>
        <p:blipFill rotWithShape="1">
          <a:blip r:embed="rId10"/>
          <a:stretch>
            <a:fillRect/>
          </a:stretch>
        </p:blipFill>
        <p:spPr>
          <a:xfrm>
            <a:off x="6648450" y="3295650"/>
            <a:ext cx="1634531" cy="151684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lide 8 copy 5"/>
        <p:cNvGrpSpPr/>
        <p:nvPr/>
      </p:nvGrpSpPr>
      <p:grpSpPr>
        <a:xfrm>
          <a:off x="0" y="0"/>
          <a:ext cx="0" cy="0"/>
          <a:chOff x="0" y="0"/>
          <a:chExt cx="0" cy="0"/>
        </a:xfrm>
      </p:grpSpPr>
      <p:pic>
        <p:nvPicPr>
          <p:cNvPr id="2" name="Shape-1"/>
          <p:cNvPicPr/>
          <p:nvPr/>
        </p:nvPicPr>
        <p:blipFill rotWithShape="1">
          <a:blip r:embed="rId3"/>
          <a:stretch>
            <a:fillRect/>
          </a:stretch>
        </p:blipFill>
        <p:spPr>
          <a:xfrm>
            <a:off x="6096000" y="9525"/>
            <a:ext cx="6947371" cy="7328222"/>
          </a:xfrm>
          <a:prstGeom prst="rect">
            <a:avLst/>
          </a:prstGeom>
        </p:spPr>
      </p:pic>
      <p:pic>
        <p:nvPicPr>
          <p:cNvPr id="3" name="Line-24"/>
          <p:cNvPicPr/>
          <p:nvPr/>
        </p:nvPicPr>
        <p:blipFill rotWithShape="1">
          <a:blip r:embed="rId4"/>
          <a:stretch>
            <a:fillRect/>
          </a:stretch>
        </p:blipFill>
        <p:spPr>
          <a:xfrm>
            <a:off x="319722" y="2486025"/>
            <a:ext cx="11690920" cy="57150"/>
          </a:xfrm>
          <a:prstGeom prst="rect">
            <a:avLst/>
          </a:prstGeom>
        </p:spPr>
      </p:pic>
      <p:pic>
        <p:nvPicPr>
          <p:cNvPr id="4" name="Line-24"/>
          <p:cNvPicPr/>
          <p:nvPr/>
        </p:nvPicPr>
        <p:blipFill rotWithShape="1">
          <a:blip r:embed="rId5"/>
          <a:stretch>
            <a:fillRect/>
          </a:stretch>
        </p:blipFill>
        <p:spPr>
          <a:xfrm>
            <a:off x="314325" y="1435443"/>
            <a:ext cx="11654377" cy="57150"/>
          </a:xfrm>
          <a:prstGeom prst="rect">
            <a:avLst/>
          </a:prstGeom>
        </p:spPr>
      </p:pic>
      <p:sp>
        <p:nvSpPr>
          <p:cNvPr id="5" name="title"/>
          <p:cNvSpPr/>
          <p:nvPr/>
        </p:nvSpPr>
        <p:spPr>
          <a:xfrm>
            <a:off x="2638425" y="3305175"/>
            <a:ext cx="2981666" cy="24003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By 2018, 40% of adolescents and young people demonstrate comprehensive knowledge of HIV prevention , </a:t>
            </a:r>
            <a:r>
              <a:rPr sz="1800">
                <a:solidFill>
                  <a:srgbClr val="FD811B"/>
                </a:solidFill>
                <a:latin typeface="Lato"/>
                <a:ea typeface="+mn-ea"/>
                <a:cs typeface="Lato"/>
              </a:rPr>
              <a:t>up from 36% in 2015.</a:t>
            </a:r>
          </a:p>
          <a:p>
            <a:pPr algn="l" hangingPunct="0">
              <a:lnSpc>
                <a:spcPct val="125000"/>
              </a:lnSpc>
            </a:pPr>
            <a:r>
              <a:rPr sz="1800">
                <a:solidFill>
                  <a:srgbClr val="2B2B2B"/>
                </a:solidFill>
                <a:latin typeface="Lato"/>
                <a:ea typeface="+mn-ea"/>
                <a:cs typeface="Lato"/>
              </a:rPr>
              <a:t/>
            </a:r>
          </a:p>
          <a:p>
            <a:pPr algn="l" hangingPunct="0">
              <a:lnSpc>
                <a:spcPct val="125000"/>
              </a:lnSpc>
            </a:pPr>
            <a:r>
              <a:rPr sz="1800">
                <a:solidFill>
                  <a:srgbClr val="2B2B2B"/>
                </a:solidFill>
                <a:latin typeface="Lato"/>
                <a:ea typeface="+mn-ea"/>
                <a:cs typeface="Lato"/>
              </a:rPr>
              <a:t/>
            </a:r>
          </a:p>
        </p:txBody>
      </p:sp>
      <p:sp>
        <p:nvSpPr>
          <p:cNvPr id="6" name="title copy"/>
          <p:cNvSpPr/>
          <p:nvPr/>
        </p:nvSpPr>
        <p:spPr>
          <a:xfrm>
            <a:off x="481904" y="1552575"/>
            <a:ext cx="5373641" cy="1628775"/>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5: Increase to 95% the number of adolescents and young people aged 10-24 who demonstrate comprehensive HIV prevention knowledge levels</a:t>
            </a:r>
          </a:p>
          <a:p>
            <a:pPr algn="l" hangingPunct="0">
              <a:lnSpc>
                <a:spcPct val="100000"/>
              </a:lnSpc>
            </a:pPr>
            <a:r>
              <a:rPr sz="1800">
                <a:solidFill>
                  <a:srgbClr val="2B2B2B"/>
                </a:solidFill>
                <a:latin typeface="Oswald"/>
                <a:ea typeface="+mn-ea"/>
                <a:cs typeface="Oswald"/>
              </a:rPr>
              <a:t/>
            </a:r>
          </a:p>
          <a:p>
            <a:pPr algn="l" hangingPunct="0">
              <a:lnSpc>
                <a:spcPct val="100000"/>
              </a:lnSpc>
            </a:pPr>
            <a:r>
              <a:rPr sz="1800">
                <a:solidFill>
                  <a:srgbClr val="2B2B2B"/>
                </a:solidFill>
                <a:latin typeface="Oswald"/>
                <a:ea typeface="+mn-ea"/>
                <a:cs typeface="Oswald"/>
              </a:rPr>
              <a:t/>
            </a:r>
          </a:p>
          <a:p>
            <a:pPr algn="l" hangingPunct="0">
              <a:lnSpc>
                <a:spcPct val="100000"/>
              </a:lnSpc>
            </a:pPr>
            <a:r>
              <a:rPr sz="1800">
                <a:solidFill>
                  <a:srgbClr val="2B2B2B"/>
                </a:solidFill>
                <a:latin typeface="Oswald"/>
                <a:ea typeface="+mn-ea"/>
                <a:cs typeface="Oswald"/>
              </a:rPr>
              <a:t/>
            </a:r>
          </a:p>
        </p:txBody>
      </p:sp>
      <p:sp>
        <p:nvSpPr>
          <p:cNvPr id="7" name="title copy"/>
          <p:cNvSpPr/>
          <p:nvPr/>
        </p:nvSpPr>
        <p:spPr>
          <a:xfrm>
            <a:off x="6285189" y="1695450"/>
            <a:ext cx="5730943" cy="542925"/>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6: Reduce early and unintended pregnancies among young people by 75%</a:t>
            </a:r>
          </a:p>
        </p:txBody>
      </p:sp>
      <p:pic>
        <p:nvPicPr>
          <p:cNvPr id="8" name="Shape2"/>
          <p:cNvPicPr/>
          <p:nvPr/>
        </p:nvPicPr>
        <p:blipFill rotWithShape="1">
          <a:blip r:embed="rId6"/>
          <a:stretch>
            <a:fillRect/>
          </a:stretch>
        </p:blipFill>
        <p:spPr>
          <a:xfrm>
            <a:off x="-85725" y="533400"/>
            <a:ext cx="5767392" cy="488553"/>
          </a:xfrm>
          <a:prstGeom prst="rect">
            <a:avLst/>
          </a:prstGeom>
        </p:spPr>
      </p:pic>
      <p:sp>
        <p:nvSpPr>
          <p:cNvPr id="9" name="title"/>
          <p:cNvSpPr/>
          <p:nvPr/>
        </p:nvSpPr>
        <p:spPr>
          <a:xfrm>
            <a:off x="981075" y="533400"/>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Evaluation Findings [3]</a:t>
            </a:r>
          </a:p>
          <a:p>
            <a:pPr algn="l" hangingPunct="0">
              <a:lnSpc>
                <a:spcPct val="125000"/>
              </a:lnSpc>
            </a:pPr>
            <a:r>
              <a:rPr sz="2250">
                <a:solidFill>
                  <a:srgbClr val="1F1F2B"/>
                </a:solidFill>
                <a:latin typeface="Lato"/>
                <a:ea typeface="+mn-ea"/>
                <a:cs typeface="Lato"/>
              </a:rPr>
              <a:t/>
            </a:r>
          </a:p>
        </p:txBody>
      </p:sp>
      <p:pic>
        <p:nvPicPr>
          <p:cNvPr id="10" name="Young People Today PNG Logo-10.png"/>
          <p:cNvPicPr/>
          <p:nvPr/>
        </p:nvPicPr>
        <p:blipFill rotWithShape="1">
          <a:blip r:embed="rId7"/>
          <a:stretch>
            <a:fillRect/>
          </a:stretch>
        </p:blipFill>
        <p:spPr>
          <a:xfrm>
            <a:off x="11287125" y="5448300"/>
            <a:ext cx="2164178" cy="2164178"/>
          </a:xfrm>
          <a:prstGeom prst="rect">
            <a:avLst/>
          </a:prstGeom>
        </p:spPr>
      </p:pic>
      <p:pic>
        <p:nvPicPr>
          <p:cNvPr id="11" name="Radials copy copy 1"/>
          <p:cNvPicPr/>
          <p:nvPr/>
        </p:nvPicPr>
        <p:blipFill rotWithShape="1">
          <a:blip r:embed="rId8"/>
          <a:stretch>
            <a:fillRect/>
          </a:stretch>
        </p:blipFill>
        <p:spPr>
          <a:xfrm>
            <a:off x="657225" y="3314700"/>
            <a:ext cx="1862793" cy="1862793"/>
          </a:xfrm>
          <a:prstGeom prst="rect">
            <a:avLst/>
          </a:prstGeom>
        </p:spPr>
      </p:pic>
      <p:sp>
        <p:nvSpPr>
          <p:cNvPr id="12" name="title copy 6"/>
          <p:cNvSpPr/>
          <p:nvPr/>
        </p:nvSpPr>
        <p:spPr>
          <a:xfrm>
            <a:off x="9000353" y="3419475"/>
            <a:ext cx="2971586" cy="1454532"/>
          </a:xfrm>
          <a:prstGeom prst="rect">
            <a:avLst/>
          </a:prstGeom>
        </p:spPr>
        <p:txBody>
          <a:bodyPr spcFirstLastPara="0" anchor="t" tIns="0" bIns="0" lIns="0" rIns="0"/>
          <a:lstStyle/>
          <a:p>
            <a:pPr algn="l" hangingPunct="0">
              <a:lnSpc>
                <a:spcPct val="125000"/>
              </a:lnSpc>
            </a:pPr>
            <a:r>
              <a:rPr sz="1909">
                <a:solidFill>
                  <a:srgbClr val="2B2B2B"/>
                </a:solidFill>
                <a:latin typeface="Lato"/>
                <a:ea typeface="+mn-ea"/>
                <a:cs typeface="Lato"/>
              </a:rPr>
              <a:t>countries (</a:t>
            </a:r>
            <a:r>
              <a:rPr sz="1909">
                <a:solidFill>
                  <a:srgbClr val="FD811B"/>
                </a:solidFill>
                <a:latin typeface="Lato"/>
                <a:ea typeface="+mn-ea"/>
                <a:cs typeface="Lato"/>
              </a:rPr>
              <a:t>up from 5 in 2013 and 9 in 2015</a:t>
            </a:r>
            <a:r>
              <a:rPr sz="1909">
                <a:solidFill>
                  <a:srgbClr val="2B2B2B"/>
                </a:solidFill>
                <a:latin typeface="Lato"/>
                <a:ea typeface="+mn-ea"/>
                <a:cs typeface="Lato"/>
              </a:rPr>
              <a:t>) had a policy for learner pregnancy and re-admission by 2018.</a:t>
            </a:r>
          </a:p>
        </p:txBody>
      </p:sp>
      <p:sp>
        <p:nvSpPr>
          <p:cNvPr id="13" name="Body text copy copy 1"/>
          <p:cNvSpPr/>
          <p:nvPr/>
        </p:nvSpPr>
        <p:spPr>
          <a:xfrm>
            <a:off x="6100462" y="3114675"/>
            <a:ext cx="3445737" cy="2335039"/>
          </a:xfrm>
          <a:prstGeom prst="rect">
            <a:avLst/>
          </a:prstGeom>
        </p:spPr>
        <p:txBody>
          <a:bodyPr spcFirstLastPara="0" anchor="t" tIns="0" bIns="0" lIns="268395" rIns="268395"/>
          <a:lstStyle/>
          <a:p>
            <a:pPr algn="l" hangingPunct="0">
              <a:lnSpc>
                <a:spcPct val="100000"/>
              </a:lnSpc>
            </a:pPr>
            <a:r>
              <a:rPr sz="15216" b="1">
                <a:solidFill>
                  <a:srgbClr val="2B2B2B"/>
                </a:solidFill>
                <a:latin typeface="Lato"/>
                <a:ea typeface="+mn-ea"/>
                <a:cs typeface="Lato"/>
              </a:rPr>
              <a:t>16</a:t>
            </a:r>
          </a:p>
        </p:txBody>
      </p:sp>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BFF"/>
        </a:solidFill>
        <a:effectLst/>
      </p:bgPr>
    </p:bg>
    <p:spTree>
      <p:nvGrpSpPr>
        <p:cNvPr id="1" name="Slide 8 copy 6"/>
        <p:cNvGrpSpPr/>
        <p:nvPr/>
      </p:nvGrpSpPr>
      <p:grpSpPr>
        <a:xfrm>
          <a:off x="0" y="0"/>
          <a:ext cx="0" cy="0"/>
          <a:chOff x="0" y="0"/>
          <a:chExt cx="0" cy="0"/>
        </a:xfrm>
      </p:grpSpPr>
      <p:pic>
        <p:nvPicPr>
          <p:cNvPr id="2" name="Line-24"/>
          <p:cNvPicPr/>
          <p:nvPr/>
        </p:nvPicPr>
        <p:blipFill rotWithShape="1">
          <a:blip r:embed="rId3"/>
          <a:stretch>
            <a:fillRect/>
          </a:stretch>
        </p:blipFill>
        <p:spPr>
          <a:xfrm>
            <a:off x="319870" y="2295525"/>
            <a:ext cx="11690920" cy="57150"/>
          </a:xfrm>
          <a:prstGeom prst="rect">
            <a:avLst/>
          </a:prstGeom>
        </p:spPr>
      </p:pic>
      <p:pic>
        <p:nvPicPr>
          <p:cNvPr id="3" name="Line-24"/>
          <p:cNvPicPr/>
          <p:nvPr/>
        </p:nvPicPr>
        <p:blipFill rotWithShape="1">
          <a:blip r:embed="rId4"/>
          <a:stretch>
            <a:fillRect/>
          </a:stretch>
        </p:blipFill>
        <p:spPr>
          <a:xfrm>
            <a:off x="314325" y="1768818"/>
            <a:ext cx="11654377" cy="57150"/>
          </a:xfrm>
          <a:prstGeom prst="rect">
            <a:avLst/>
          </a:prstGeom>
        </p:spPr>
      </p:pic>
      <p:sp>
        <p:nvSpPr>
          <p:cNvPr id="4" name="title"/>
          <p:cNvSpPr/>
          <p:nvPr/>
        </p:nvSpPr>
        <p:spPr>
          <a:xfrm>
            <a:off x="2638425" y="3048000"/>
            <a:ext cx="2981666" cy="17145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in 2015, 52% of women aged 15-24 yrs believed that wife-beating is justified for at least one of the five reasons specified.</a:t>
            </a:r>
          </a:p>
        </p:txBody>
      </p:sp>
      <p:sp>
        <p:nvSpPr>
          <p:cNvPr id="5" name="title copy"/>
          <p:cNvSpPr/>
          <p:nvPr/>
        </p:nvSpPr>
        <p:spPr>
          <a:xfrm>
            <a:off x="497140" y="1914525"/>
            <a:ext cx="6222052" cy="276225"/>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7: Eliminate gender-based violence</a:t>
            </a:r>
          </a:p>
        </p:txBody>
      </p:sp>
      <p:pic>
        <p:nvPicPr>
          <p:cNvPr id="6" name="Shape2"/>
          <p:cNvPicPr/>
          <p:nvPr/>
        </p:nvPicPr>
        <p:blipFill rotWithShape="1">
          <a:blip r:embed="rId5"/>
          <a:stretch>
            <a:fillRect/>
          </a:stretch>
        </p:blipFill>
        <p:spPr>
          <a:xfrm>
            <a:off x="-85725" y="866775"/>
            <a:ext cx="5767392" cy="488553"/>
          </a:xfrm>
          <a:prstGeom prst="rect">
            <a:avLst/>
          </a:prstGeom>
        </p:spPr>
      </p:pic>
      <p:sp>
        <p:nvSpPr>
          <p:cNvPr id="7" name="title"/>
          <p:cNvSpPr/>
          <p:nvPr/>
        </p:nvSpPr>
        <p:spPr>
          <a:xfrm>
            <a:off x="981075" y="866775"/>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Evaluation Findings [4]</a:t>
            </a:r>
          </a:p>
          <a:p>
            <a:pPr algn="l" hangingPunct="0">
              <a:lnSpc>
                <a:spcPct val="125000"/>
              </a:lnSpc>
            </a:pPr>
            <a:r>
              <a:rPr sz="2250">
                <a:solidFill>
                  <a:srgbClr val="1F1F2B"/>
                </a:solidFill>
                <a:latin typeface="Lato"/>
                <a:ea typeface="+mn-ea"/>
                <a:cs typeface="Lato"/>
              </a:rPr>
              <a:t/>
            </a:r>
          </a:p>
        </p:txBody>
      </p:sp>
      <p:pic>
        <p:nvPicPr>
          <p:cNvPr id="8" name="Young People Today PNG Logo-10.png"/>
          <p:cNvPicPr/>
          <p:nvPr/>
        </p:nvPicPr>
        <p:blipFill rotWithShape="1">
          <a:blip r:embed="rId6"/>
          <a:stretch>
            <a:fillRect/>
          </a:stretch>
        </p:blipFill>
        <p:spPr>
          <a:xfrm>
            <a:off x="11249025" y="5514975"/>
            <a:ext cx="2164178" cy="2164178"/>
          </a:xfrm>
          <a:prstGeom prst="rect">
            <a:avLst/>
          </a:prstGeom>
        </p:spPr>
      </p:pic>
      <p:pic>
        <p:nvPicPr>
          <p:cNvPr id="9" name="Radials copy copy 1"/>
          <p:cNvPicPr/>
          <p:nvPr/>
        </p:nvPicPr>
        <p:blipFill rotWithShape="1">
          <a:blip r:embed="rId7"/>
          <a:stretch>
            <a:fillRect/>
          </a:stretch>
        </p:blipFill>
        <p:spPr>
          <a:xfrm>
            <a:off x="428625" y="3048000"/>
            <a:ext cx="1862793" cy="1862793"/>
          </a:xfrm>
          <a:prstGeom prst="rect">
            <a:avLst/>
          </a:prstGeom>
        </p:spPr>
      </p:pic>
      <p:sp>
        <p:nvSpPr>
          <p:cNvPr id="10" name="title copy 1"/>
          <p:cNvSpPr/>
          <p:nvPr/>
        </p:nvSpPr>
        <p:spPr>
          <a:xfrm>
            <a:off x="6726167" y="3038475"/>
            <a:ext cx="5801890" cy="10287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Governments in the ESA Commitment made significant strides in creating an enabling environment to address school-related gender-based violence</a:t>
            </a:r>
          </a:p>
        </p:txBody>
      </p:sp>
      <p:sp>
        <p:nvSpPr>
          <p:cNvPr id="11" name="title copy 2"/>
          <p:cNvSpPr/>
          <p:nvPr/>
        </p:nvSpPr>
        <p:spPr>
          <a:xfrm>
            <a:off x="7467600" y="4410075"/>
            <a:ext cx="5378430" cy="10287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11 countries introduced new SRGBV guidelines, </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+7 maintained their existing SRGBV guidelines.</a:t>
            </a:r>
          </a:p>
          <a:p>
            <a:pPr algn="l" hangingPunct="0">
              <a:lnSpc>
                <a:spcPct val="125000"/>
              </a:lnSpc>
            </a:pPr>
            <a:r>
              <a:rPr sz="1800">
                <a:solidFill>
                  <a:srgbClr val="2B2B2B"/>
                </a:solidFill>
                <a:latin typeface="Lato"/>
                <a:ea typeface="+mn-ea"/>
                <a:cs typeface="Lato"/>
              </a:rPr>
              <a:t/>
            </a:r>
          </a:p>
        </p:txBody>
      </p:sp>
      <p:pic>
        <p:nvPicPr>
          <p:cNvPr id="12" name="Marketing76"/>
          <p:cNvPicPr/>
          <p:nvPr/>
        </p:nvPicPr>
        <p:blipFill rotWithShape="1">
          <a:blip r:embed="rId8"/>
          <a:stretch>
            <a:fillRect/>
          </a:stretch>
        </p:blipFill>
        <p:spPr>
          <a:xfrm>
            <a:off x="6562725" y="4238625"/>
            <a:ext cx="1190625" cy="103822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BFF"/>
        </a:solidFill>
        <a:effectLst/>
      </p:bgPr>
    </p:bg>
    <p:spTree>
      <p:nvGrpSpPr>
        <p:cNvPr id="1" name="Slide 8 copy 7"/>
        <p:cNvGrpSpPr/>
        <p:nvPr/>
      </p:nvGrpSpPr>
      <p:grpSpPr>
        <a:xfrm>
          <a:off x="0" y="0"/>
          <a:ext cx="0" cy="0"/>
          <a:chOff x="0" y="0"/>
          <a:chExt cx="0" cy="0"/>
        </a:xfrm>
      </p:grpSpPr>
      <p:pic>
        <p:nvPicPr>
          <p:cNvPr id="2" name="Line-24"/>
          <p:cNvPicPr/>
          <p:nvPr/>
        </p:nvPicPr>
        <p:blipFill rotWithShape="1">
          <a:blip r:embed="rId3"/>
          <a:stretch>
            <a:fillRect/>
          </a:stretch>
        </p:blipFill>
        <p:spPr>
          <a:xfrm>
            <a:off x="319870" y="1762125"/>
            <a:ext cx="11690920" cy="57150"/>
          </a:xfrm>
          <a:prstGeom prst="rect">
            <a:avLst/>
          </a:prstGeom>
        </p:spPr>
      </p:pic>
      <p:pic>
        <p:nvPicPr>
          <p:cNvPr id="3" name="Line-24"/>
          <p:cNvPicPr/>
          <p:nvPr/>
        </p:nvPicPr>
        <p:blipFill rotWithShape="1">
          <a:blip r:embed="rId4"/>
          <a:stretch>
            <a:fillRect/>
          </a:stretch>
        </p:blipFill>
        <p:spPr>
          <a:xfrm>
            <a:off x="314325" y="1235418"/>
            <a:ext cx="11654377" cy="57150"/>
          </a:xfrm>
          <a:prstGeom prst="rect">
            <a:avLst/>
          </a:prstGeom>
        </p:spPr>
      </p:pic>
      <p:sp>
        <p:nvSpPr>
          <p:cNvPr id="4" name="title"/>
          <p:cNvSpPr/>
          <p:nvPr/>
        </p:nvSpPr>
        <p:spPr>
          <a:xfrm>
            <a:off x="9575544" y="4095750"/>
            <a:ext cx="2981666" cy="1714500"/>
          </a:xfrm>
          <a:prstGeom prst="rect">
            <a:avLst/>
          </a:prstGeom>
        </p:spPr>
        <p:txBody>
          <a:bodyPr spcFirstLastPara="0" anchor="t" tIns="0" bIns="0" lIns="0" rIns="0"/>
          <a:lstStyle/>
          <a:p>
            <a:pPr algn="l" hangingPunct="0">
              <a:lnSpc>
                <a:spcPct val="125000"/>
              </a:lnSpc>
            </a:pPr>
            <a:r>
              <a:rPr sz="1800">
                <a:solidFill>
                  <a:srgbClr val="2B2B2B"/>
                </a:solidFill>
                <a:latin typeface="Lato"/>
                <a:ea typeface="+mn-ea"/>
                <a:cs typeface="Lato"/>
              </a:rPr>
              <a:t>countries (</a:t>
            </a:r>
            <a:r>
              <a:rPr sz="1800">
                <a:solidFill>
                  <a:srgbClr val="FD811B"/>
                </a:solidFill>
                <a:latin typeface="Lato"/>
                <a:ea typeface="+mn-ea"/>
                <a:cs typeface="Lato"/>
              </a:rPr>
              <a:t>from 5 in 2013 and 12 in 2015)</a:t>
            </a:r>
            <a:r>
              <a:rPr sz="1800">
                <a:solidFill>
                  <a:srgbClr val="2B2B2B"/>
                </a:solidFill>
                <a:latin typeface="Lato"/>
                <a:ea typeface="+mn-ea"/>
                <a:cs typeface="Lato"/>
              </a:rPr>
              <a:t> had programmes and policies to mitigate child marriage</a:t>
            </a:r>
          </a:p>
          <a:p>
            <a:pPr algn="l" hangingPunct="0">
              <a:lnSpc>
                <a:spcPct val="125000"/>
              </a:lnSpc>
            </a:pPr>
            <a:r>
              <a:rPr sz="1800">
                <a:solidFill>
                  <a:srgbClr val="2B2B2B"/>
                </a:solidFill>
                <a:latin typeface="Lato"/>
                <a:ea typeface="+mn-ea"/>
                <a:cs typeface="Lato"/>
              </a:rPr>
              <a:t/>
            </a:r>
          </a:p>
        </p:txBody>
      </p:sp>
      <p:sp>
        <p:nvSpPr>
          <p:cNvPr id="5" name="title copy"/>
          <p:cNvSpPr/>
          <p:nvPr/>
        </p:nvSpPr>
        <p:spPr>
          <a:xfrm>
            <a:off x="497140" y="1381125"/>
            <a:ext cx="6222052" cy="276225"/>
          </a:xfrm>
          <a:prstGeom prst="rect">
            <a:avLst/>
          </a:prstGeom>
        </p:spPr>
        <p:txBody>
          <a:bodyPr spcFirstLastPara="0" anchor="t" tIns="0" bIns="0" lIns="0" rIns="0"/>
          <a:lstStyle/>
          <a:p>
            <a:pPr algn="l" hangingPunct="0">
              <a:lnSpc>
                <a:spcPct val="100000"/>
              </a:lnSpc>
            </a:pPr>
            <a:r>
              <a:rPr sz="1800">
                <a:solidFill>
                  <a:srgbClr val="2B2B2B"/>
                </a:solidFill>
                <a:latin typeface="Oswald"/>
                <a:ea typeface="+mn-ea"/>
                <a:cs typeface="Oswald"/>
              </a:rPr>
              <a:t>Target 8: Eliminate child marriage</a:t>
            </a:r>
          </a:p>
        </p:txBody>
      </p:sp>
      <p:pic>
        <p:nvPicPr>
          <p:cNvPr id="6" name="Shape2"/>
          <p:cNvPicPr/>
          <p:nvPr/>
        </p:nvPicPr>
        <p:blipFill rotWithShape="1">
          <a:blip r:embed="rId5"/>
          <a:stretch>
            <a:fillRect/>
          </a:stretch>
        </p:blipFill>
        <p:spPr>
          <a:xfrm>
            <a:off x="-85725" y="333375"/>
            <a:ext cx="5767392" cy="488553"/>
          </a:xfrm>
          <a:prstGeom prst="rect">
            <a:avLst/>
          </a:prstGeom>
        </p:spPr>
      </p:pic>
      <p:sp>
        <p:nvSpPr>
          <p:cNvPr id="7" name="title"/>
          <p:cNvSpPr/>
          <p:nvPr/>
        </p:nvSpPr>
        <p:spPr>
          <a:xfrm>
            <a:off x="981075" y="333375"/>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Evaluation Findings [5]</a:t>
            </a:r>
          </a:p>
          <a:p>
            <a:pPr algn="l" hangingPunct="0">
              <a:lnSpc>
                <a:spcPct val="125000"/>
              </a:lnSpc>
            </a:pPr>
            <a:r>
              <a:rPr sz="2250">
                <a:solidFill>
                  <a:srgbClr val="1F1F2B"/>
                </a:solidFill>
                <a:latin typeface="Lato"/>
                <a:ea typeface="+mn-ea"/>
                <a:cs typeface="Lato"/>
              </a:rPr>
              <a:t/>
            </a:r>
          </a:p>
        </p:txBody>
      </p:sp>
      <p:pic>
        <p:nvPicPr>
          <p:cNvPr id="8" name="Young People Today PNG Logo-10.png"/>
          <p:cNvPicPr/>
          <p:nvPr/>
        </p:nvPicPr>
        <p:blipFill rotWithShape="1">
          <a:blip r:embed="rId6"/>
          <a:stretch>
            <a:fillRect/>
          </a:stretch>
        </p:blipFill>
        <p:spPr>
          <a:xfrm>
            <a:off x="11229975" y="5467350"/>
            <a:ext cx="2164178" cy="2164178"/>
          </a:xfrm>
          <a:prstGeom prst="rect">
            <a:avLst/>
          </a:prstGeom>
        </p:spPr>
      </p:pic>
      <p:sp>
        <p:nvSpPr>
          <p:cNvPr id="9" name="Body text copy copy 1"/>
          <p:cNvSpPr/>
          <p:nvPr/>
        </p:nvSpPr>
        <p:spPr>
          <a:xfrm>
            <a:off x="9334500" y="1962150"/>
            <a:ext cx="3445737" cy="2335039"/>
          </a:xfrm>
          <a:prstGeom prst="rect">
            <a:avLst/>
          </a:prstGeom>
        </p:spPr>
        <p:txBody>
          <a:bodyPr spcFirstLastPara="0" anchor="t" tIns="0" bIns="0" lIns="268395" rIns="268395"/>
          <a:lstStyle/>
          <a:p>
            <a:pPr algn="l" hangingPunct="0">
              <a:lnSpc>
                <a:spcPct val="100000"/>
              </a:lnSpc>
            </a:pPr>
            <a:r>
              <a:rPr sz="15216" b="1">
                <a:solidFill>
                  <a:srgbClr val="2B2B2B"/>
                </a:solidFill>
                <a:latin typeface="Lato"/>
                <a:ea typeface="+mn-ea"/>
                <a:cs typeface="Lato"/>
              </a:rPr>
              <a:t>16</a:t>
            </a:r>
          </a:p>
        </p:txBody>
      </p:sp>
      <p:pic>
        <p:nvPicPr>
          <p:cNvPr id="10" name="ichooo.png"/>
          <p:cNvPicPr/>
          <p:nvPr/>
        </p:nvPicPr>
        <p:blipFill rotWithShape="1">
          <a:blip r:embed="rId7"/>
          <a:stretch>
            <a:fillRect/>
          </a:stretch>
        </p:blipFill>
        <p:spPr>
          <a:xfrm>
            <a:off x="257175" y="2143125"/>
            <a:ext cx="8962609" cy="459284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5"/>
        <p:cNvGrpSpPr/>
        <p:nvPr/>
      </p:nvGrpSpPr>
      <p:grpSpPr>
        <a:xfrm>
          <a:off x="0" y="0"/>
          <a:ext cx="0" cy="0"/>
          <a:chOff x="0" y="0"/>
          <a:chExt cx="0" cy="0"/>
        </a:xfrm>
      </p:grpSpPr>
      <p:pic>
        <p:nvPicPr>
          <p:cNvPr id="2" name="Shape2"/>
          <p:cNvPicPr/>
          <p:nvPr/>
        </p:nvPicPr>
        <p:blipFill rotWithShape="1">
          <a:blip r:embed="rId3"/>
          <a:stretch>
            <a:fillRect/>
          </a:stretch>
        </p:blipFill>
        <p:spPr>
          <a:xfrm>
            <a:off x="0" y="400050"/>
            <a:ext cx="5767392" cy="488553"/>
          </a:xfrm>
          <a:prstGeom prst="rect">
            <a:avLst/>
          </a:prstGeom>
        </p:spPr>
      </p:pic>
      <p:sp>
        <p:nvSpPr>
          <p:cNvPr id="3" name="title"/>
          <p:cNvSpPr/>
          <p:nvPr/>
        </p:nvSpPr>
        <p:spPr>
          <a:xfrm>
            <a:off x="947459" y="409575"/>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Efficiency</a:t>
            </a:r>
          </a:p>
        </p:txBody>
      </p:sp>
      <p:pic>
        <p:nvPicPr>
          <p:cNvPr id="4" name="Young People Today PNG Logo-10.png"/>
          <p:cNvPicPr/>
          <p:nvPr/>
        </p:nvPicPr>
        <p:blipFill rotWithShape="1">
          <a:blip r:embed="rId4"/>
          <a:stretch>
            <a:fillRect/>
          </a:stretch>
        </p:blipFill>
        <p:spPr>
          <a:xfrm>
            <a:off x="11249025" y="5514975"/>
            <a:ext cx="2164178" cy="2164178"/>
          </a:xfrm>
          <a:prstGeom prst="rect">
            <a:avLst/>
          </a:prstGeom>
        </p:spPr>
      </p:pic>
      <p:sp>
        <p:nvSpPr>
          <p:cNvPr id="5" name="title copy copy 1"/>
          <p:cNvSpPr/>
          <p:nvPr/>
        </p:nvSpPr>
        <p:spPr>
          <a:xfrm>
            <a:off x="1143852" y="1885950"/>
            <a:ext cx="10918445" cy="6858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Gaps reported in the lack of strength and responsiveness of M&amp;E systems in some countries (i.e. resulted in delayed or absent reporting on certain indicators)</a:t>
            </a:r>
          </a:p>
        </p:txBody>
      </p:sp>
      <p:pic>
        <p:nvPicPr>
          <p:cNvPr id="6" name="Line-24"/>
          <p:cNvPicPr/>
          <p:nvPr/>
        </p:nvPicPr>
        <p:blipFill rotWithShape="1">
          <a:blip r:embed="rId5"/>
          <a:stretch>
            <a:fillRect/>
          </a:stretch>
        </p:blipFill>
        <p:spPr>
          <a:xfrm>
            <a:off x="1143000" y="1708274"/>
            <a:ext cx="10679063" cy="57150"/>
          </a:xfrm>
          <a:prstGeom prst="rect">
            <a:avLst/>
          </a:prstGeom>
        </p:spPr>
      </p:pic>
      <p:pic>
        <p:nvPicPr>
          <p:cNvPr id="7" name="Line-24"/>
          <p:cNvPicPr/>
          <p:nvPr/>
        </p:nvPicPr>
        <p:blipFill rotWithShape="1">
          <a:blip r:embed="rId6"/>
          <a:stretch>
            <a:fillRect/>
          </a:stretch>
        </p:blipFill>
        <p:spPr>
          <a:xfrm>
            <a:off x="1146749" y="1222499"/>
            <a:ext cx="10679063" cy="57150"/>
          </a:xfrm>
          <a:prstGeom prst="rect">
            <a:avLst/>
          </a:prstGeom>
        </p:spPr>
      </p:pic>
      <p:sp>
        <p:nvSpPr>
          <p:cNvPr id="8" name="title copy"/>
          <p:cNvSpPr/>
          <p:nvPr/>
        </p:nvSpPr>
        <p:spPr>
          <a:xfrm>
            <a:off x="1460435" y="1314450"/>
            <a:ext cx="3207815" cy="6858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In-country coordination:</a:t>
            </a:r>
          </a:p>
          <a:p>
            <a:pPr algn="l" hangingPunct="0">
              <a:lnSpc>
                <a:spcPct val="100000"/>
              </a:lnSpc>
            </a:pPr>
            <a:r>
              <a:rPr sz="2250">
                <a:solidFill>
                  <a:srgbClr val="2B2B2B"/>
                </a:solidFill>
                <a:latin typeface="Oswald"/>
                <a:ea typeface="+mn-ea"/>
                <a:cs typeface="Oswald"/>
              </a:rPr>
              <a:t/>
            </a:r>
          </a:p>
        </p:txBody>
      </p:sp>
      <p:sp>
        <p:nvSpPr>
          <p:cNvPr id="9" name="title copy copy 1"/>
          <p:cNvSpPr/>
          <p:nvPr/>
        </p:nvSpPr>
        <p:spPr>
          <a:xfrm>
            <a:off x="1162902" y="3762375"/>
            <a:ext cx="10918445" cy="20574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Reported increase in resourcing for priorities in the ESA Commitment, however scale of increase was difficult to quantify as allocations were not earmarked or clearly tracked in country budgets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Funding sources - reported donor-dependency in-country, and where domestic resources were available, weak budget-tracking</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UN agencies resourcing - UNESCO, UNAIDS &amp; UNFPA pulled resources at regional and country level to jointly fund prioritised activities</a:t>
            </a:r>
          </a:p>
        </p:txBody>
      </p:sp>
      <p:pic>
        <p:nvPicPr>
          <p:cNvPr id="10" name="Line-24"/>
          <p:cNvPicPr/>
          <p:nvPr/>
        </p:nvPicPr>
        <p:blipFill rotWithShape="1">
          <a:blip r:embed="rId7"/>
          <a:stretch>
            <a:fillRect/>
          </a:stretch>
        </p:blipFill>
        <p:spPr>
          <a:xfrm>
            <a:off x="1162050" y="3584699"/>
            <a:ext cx="10679063" cy="57150"/>
          </a:xfrm>
          <a:prstGeom prst="rect">
            <a:avLst/>
          </a:prstGeom>
        </p:spPr>
      </p:pic>
      <p:pic>
        <p:nvPicPr>
          <p:cNvPr id="11" name="Line-24"/>
          <p:cNvPicPr/>
          <p:nvPr/>
        </p:nvPicPr>
        <p:blipFill rotWithShape="1">
          <a:blip r:embed="rId8"/>
          <a:stretch>
            <a:fillRect/>
          </a:stretch>
        </p:blipFill>
        <p:spPr>
          <a:xfrm>
            <a:off x="1165799" y="3098924"/>
            <a:ext cx="10679063" cy="57150"/>
          </a:xfrm>
          <a:prstGeom prst="rect">
            <a:avLst/>
          </a:prstGeom>
        </p:spPr>
      </p:pic>
      <p:sp>
        <p:nvSpPr>
          <p:cNvPr id="12" name="title copy"/>
          <p:cNvSpPr/>
          <p:nvPr/>
        </p:nvSpPr>
        <p:spPr>
          <a:xfrm>
            <a:off x="1479485" y="3190875"/>
            <a:ext cx="6709260" cy="6858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Resourcing:</a:t>
            </a:r>
          </a:p>
          <a:p>
            <a:pPr algn="l" hangingPunct="0">
              <a:lnSpc>
                <a:spcPct val="100000"/>
              </a:lnSpc>
            </a:pPr>
            <a:r>
              <a:rPr sz="2250">
                <a:solidFill>
                  <a:srgbClr val="2B2B2B"/>
                </a:solidFill>
                <a:latin typeface="Oswald"/>
                <a:ea typeface="+mn-ea"/>
                <a:cs typeface="Oswald"/>
              </a:rPr>
              <a:t/>
            </a:r>
          </a:p>
        </p:txBody>
      </p:sp>
    </p:spTree>
    <p:extLst>
      <p:ext uri="{BB962C8B-B14F-4D97-AF65-F5344CB8AC3E}">
        <p14:creationId xmlns:p14="http://schemas.microsoft.com/office/powerpoint/2010/main" val="39300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6"/>
        <p:cNvGrpSpPr/>
        <p:nvPr/>
      </p:nvGrpSpPr>
      <p:grpSpPr>
        <a:xfrm>
          <a:off x="0" y="0"/>
          <a:ext cx="0" cy="0"/>
          <a:chOff x="0" y="0"/>
          <a:chExt cx="0" cy="0"/>
        </a:xfrm>
      </p:grpSpPr>
      <p:pic>
        <p:nvPicPr>
          <p:cNvPr id="2" name="Shape2"/>
          <p:cNvPicPr/>
          <p:nvPr/>
        </p:nvPicPr>
        <p:blipFill rotWithShape="1">
          <a:blip r:embed="rId3"/>
          <a:stretch>
            <a:fillRect/>
          </a:stretch>
        </p:blipFill>
        <p:spPr>
          <a:xfrm>
            <a:off x="0" y="400050"/>
            <a:ext cx="5767392" cy="488553"/>
          </a:xfrm>
          <a:prstGeom prst="rect">
            <a:avLst/>
          </a:prstGeom>
        </p:spPr>
      </p:pic>
      <p:sp>
        <p:nvSpPr>
          <p:cNvPr id="3" name="title"/>
          <p:cNvSpPr/>
          <p:nvPr/>
        </p:nvSpPr>
        <p:spPr>
          <a:xfrm>
            <a:off x="947459" y="409575"/>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Efficiency</a:t>
            </a:r>
          </a:p>
        </p:txBody>
      </p:sp>
      <p:pic>
        <p:nvPicPr>
          <p:cNvPr id="4" name="Young People Today PNG Logo-10.png"/>
          <p:cNvPicPr/>
          <p:nvPr/>
        </p:nvPicPr>
        <p:blipFill rotWithShape="1">
          <a:blip r:embed="rId4"/>
          <a:stretch>
            <a:fillRect/>
          </a:stretch>
        </p:blipFill>
        <p:spPr>
          <a:xfrm>
            <a:off x="11249025" y="5514975"/>
            <a:ext cx="2164178" cy="2164178"/>
          </a:xfrm>
          <a:prstGeom prst="rect">
            <a:avLst/>
          </a:prstGeom>
        </p:spPr>
      </p:pic>
      <p:sp>
        <p:nvSpPr>
          <p:cNvPr id="5" name="title copy copy 1"/>
          <p:cNvSpPr/>
          <p:nvPr/>
        </p:nvSpPr>
        <p:spPr>
          <a:xfrm>
            <a:off x="1463246" y="1924050"/>
            <a:ext cx="9882158" cy="37719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Coordination at regional level was reported to have resulted in effective reporting on the commitment from education ministries at SADC level, the successful launch of two regional programmes and the sustained political prioritisation of ESA Commitment targets in all countries;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Most coordination successes at regional level attributed to leadership of influential individuals who facilitated key political processes and drove engagement of some stakeholder clusters like CSOs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Both RECs reported having inadequate human resources and financial support to fulfil their coordination role for the Commitment</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Gap most significant for EAC impeding ability of RECs to effectively support their Member States </a:t>
            </a:r>
          </a:p>
        </p:txBody>
      </p:sp>
      <p:pic>
        <p:nvPicPr>
          <p:cNvPr id="6" name="Line-24"/>
          <p:cNvPicPr/>
          <p:nvPr/>
        </p:nvPicPr>
        <p:blipFill rotWithShape="1">
          <a:blip r:embed="rId5"/>
          <a:stretch>
            <a:fillRect/>
          </a:stretch>
        </p:blipFill>
        <p:spPr>
          <a:xfrm>
            <a:off x="1143000" y="1708274"/>
            <a:ext cx="10679063" cy="57150"/>
          </a:xfrm>
          <a:prstGeom prst="rect">
            <a:avLst/>
          </a:prstGeom>
        </p:spPr>
      </p:pic>
      <p:pic>
        <p:nvPicPr>
          <p:cNvPr id="7" name="Line-24"/>
          <p:cNvPicPr/>
          <p:nvPr/>
        </p:nvPicPr>
        <p:blipFill rotWithShape="1">
          <a:blip r:embed="rId6"/>
          <a:stretch>
            <a:fillRect/>
          </a:stretch>
        </p:blipFill>
        <p:spPr>
          <a:xfrm>
            <a:off x="1146749" y="1222499"/>
            <a:ext cx="10679063" cy="57150"/>
          </a:xfrm>
          <a:prstGeom prst="rect">
            <a:avLst/>
          </a:prstGeom>
        </p:spPr>
      </p:pic>
      <p:sp>
        <p:nvSpPr>
          <p:cNvPr id="8" name="title copy"/>
          <p:cNvSpPr/>
          <p:nvPr/>
        </p:nvSpPr>
        <p:spPr>
          <a:xfrm>
            <a:off x="1460435" y="1314450"/>
            <a:ext cx="3207815" cy="10287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Regional coordination:</a:t>
            </a:r>
          </a:p>
          <a:p>
            <a:pPr algn="l" hangingPunct="0">
              <a:lnSpc>
                <a:spcPct val="100000"/>
              </a:lnSpc>
            </a:pPr>
            <a:r>
              <a:rPr sz="2250">
                <a:solidFill>
                  <a:srgbClr val="2B2B2B"/>
                </a:solidFill>
                <a:latin typeface="Oswald"/>
                <a:ea typeface="+mn-ea"/>
                <a:cs typeface="Oswald"/>
              </a:rPr>
              <a:t/>
            </a:r>
          </a:p>
          <a:p>
            <a:pPr algn="l" hangingPunct="0">
              <a:lnSpc>
                <a:spcPct val="100000"/>
              </a:lnSpc>
            </a:pPr>
            <a:r>
              <a:rPr sz="2250">
                <a:solidFill>
                  <a:srgbClr val="2B2B2B"/>
                </a:solidFill>
                <a:latin typeface="Oswald"/>
                <a:ea typeface="+mn-ea"/>
                <a:cs typeface="Oswald"/>
              </a:rPr>
              <a:t/>
            </a:r>
          </a:p>
        </p:txBody>
      </p:sp>
    </p:spTree>
    <p:extLst>
      <p:ext uri="{BB962C8B-B14F-4D97-AF65-F5344CB8AC3E}">
        <p14:creationId xmlns:p14="http://schemas.microsoft.com/office/powerpoint/2010/main" val="3930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7"/>
        <p:cNvGrpSpPr/>
        <p:nvPr/>
      </p:nvGrpSpPr>
      <p:grpSpPr>
        <a:xfrm>
          <a:off x="0" y="0"/>
          <a:ext cx="0" cy="0"/>
          <a:chOff x="0" y="0"/>
          <a:chExt cx="0" cy="0"/>
        </a:xfrm>
      </p:grpSpPr>
      <p:pic>
        <p:nvPicPr>
          <p:cNvPr id="2" name="Shape2"/>
          <p:cNvPicPr/>
          <p:nvPr/>
        </p:nvPicPr>
        <p:blipFill rotWithShape="1">
          <a:blip r:embed="rId3"/>
          <a:stretch>
            <a:fillRect/>
          </a:stretch>
        </p:blipFill>
        <p:spPr>
          <a:xfrm>
            <a:off x="-133350" y="962025"/>
            <a:ext cx="5767392" cy="488553"/>
          </a:xfrm>
          <a:prstGeom prst="rect">
            <a:avLst/>
          </a:prstGeom>
        </p:spPr>
      </p:pic>
      <p:sp>
        <p:nvSpPr>
          <p:cNvPr id="3" name="title"/>
          <p:cNvSpPr/>
          <p:nvPr/>
        </p:nvSpPr>
        <p:spPr>
          <a:xfrm>
            <a:off x="814109" y="971550"/>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Sustainability</a:t>
            </a:r>
          </a:p>
        </p:txBody>
      </p:sp>
      <p:pic>
        <p:nvPicPr>
          <p:cNvPr id="4" name="Young People Today PNG Logo-10.png"/>
          <p:cNvPicPr/>
          <p:nvPr/>
        </p:nvPicPr>
        <p:blipFill rotWithShape="1">
          <a:blip r:embed="rId4"/>
          <a:stretch>
            <a:fillRect/>
          </a:stretch>
        </p:blipFill>
        <p:spPr>
          <a:xfrm>
            <a:off x="11191875" y="5524500"/>
            <a:ext cx="2164178" cy="2164178"/>
          </a:xfrm>
          <a:prstGeom prst="rect">
            <a:avLst/>
          </a:prstGeom>
        </p:spPr>
      </p:pic>
      <p:sp>
        <p:nvSpPr>
          <p:cNvPr id="5" name="title copy copy 1"/>
          <p:cNvSpPr/>
          <p:nvPr/>
        </p:nvSpPr>
        <p:spPr>
          <a:xfrm>
            <a:off x="1564496" y="2114550"/>
            <a:ext cx="9882158" cy="30861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Levels of national ownership of ESA Commitment by governments are mixed across the region;</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Significant policy and legal changes achieved across most areas but dissemination, implementation or enforcement remains limited at subnational levels, among service providers and local decision makers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Across the region, the tendency is that out-of-school CSE remains implemented as small-scale projects through civil society actors or UN partners, leading to coverage gaps and risks of fragmentation</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Insufficient data collection related to YFHS in some countries prevents monitoring, evaluation and an evidence-based assessment of coverage</a:t>
            </a:r>
          </a:p>
        </p:txBody>
      </p:sp>
    </p:spTree>
    <p:extLst>
      <p:ext uri="{BB962C8B-B14F-4D97-AF65-F5344CB8AC3E}">
        <p14:creationId xmlns:p14="http://schemas.microsoft.com/office/powerpoint/2010/main" val="393002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8"/>
        <p:cNvGrpSpPr/>
        <p:nvPr/>
      </p:nvGrpSpPr>
      <p:grpSpPr>
        <a:xfrm>
          <a:off x="0" y="0"/>
          <a:ext cx="0" cy="0"/>
          <a:chOff x="0" y="0"/>
          <a:chExt cx="0" cy="0"/>
        </a:xfrm>
      </p:grpSpPr>
      <p:pic>
        <p:nvPicPr>
          <p:cNvPr id="2" name="Shape2"/>
          <p:cNvPicPr/>
          <p:nvPr/>
        </p:nvPicPr>
        <p:blipFill rotWithShape="1">
          <a:blip r:embed="rId3"/>
          <a:stretch>
            <a:fillRect/>
          </a:stretch>
        </p:blipFill>
        <p:spPr>
          <a:xfrm>
            <a:off x="-133350" y="962025"/>
            <a:ext cx="5767392" cy="488553"/>
          </a:xfrm>
          <a:prstGeom prst="rect">
            <a:avLst/>
          </a:prstGeom>
        </p:spPr>
      </p:pic>
      <p:sp>
        <p:nvSpPr>
          <p:cNvPr id="3" name="title"/>
          <p:cNvSpPr/>
          <p:nvPr/>
        </p:nvSpPr>
        <p:spPr>
          <a:xfrm>
            <a:off x="814109" y="971550"/>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Sustainability</a:t>
            </a:r>
          </a:p>
        </p:txBody>
      </p:sp>
      <p:pic>
        <p:nvPicPr>
          <p:cNvPr id="4" name="Young People Today PNG Logo-10.png"/>
          <p:cNvPicPr/>
          <p:nvPr/>
        </p:nvPicPr>
        <p:blipFill rotWithShape="1">
          <a:blip r:embed="rId4"/>
          <a:stretch>
            <a:fillRect/>
          </a:stretch>
        </p:blipFill>
        <p:spPr>
          <a:xfrm>
            <a:off x="11258550" y="5514975"/>
            <a:ext cx="2164178" cy="2164178"/>
          </a:xfrm>
          <a:prstGeom prst="rect">
            <a:avLst/>
          </a:prstGeom>
        </p:spPr>
      </p:pic>
      <p:sp>
        <p:nvSpPr>
          <p:cNvPr id="5" name="title copy copy 1"/>
          <p:cNvSpPr/>
          <p:nvPr/>
        </p:nvSpPr>
        <p:spPr>
          <a:xfrm>
            <a:off x="1564496" y="2286000"/>
            <a:ext cx="9882158" cy="27432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The COVID-19 pandemic highlighted sustainability gaps of youth programming as domestic funding was re-directed for mitigation</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Range of strategies put in place to improve multisectoral and multi-stakeholder collaborations (perceived as an improvement in the governance of youth health issues)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ESA Commitment fostered exchange on policy and structural changes, and less on interventions  - discussion on scalability is lacking</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Overall, limited space created within ESA Commitment coordination mechanisms for the dissemination of best practices.</a:t>
            </a:r>
          </a:p>
        </p:txBody>
      </p:sp>
    </p:spTree>
    <p:extLst>
      <p:ext uri="{BB962C8B-B14F-4D97-AF65-F5344CB8AC3E}">
        <p14:creationId xmlns:p14="http://schemas.microsoft.com/office/powerpoint/2010/main" val="393002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lide 8 copy 8"/>
        <p:cNvGrpSpPr/>
        <p:nvPr/>
      </p:nvGrpSpPr>
      <p:grpSpPr>
        <a:xfrm>
          <a:off x="0" y="0"/>
          <a:ext cx="0" cy="0"/>
          <a:chOff x="0" y="0"/>
          <a:chExt cx="0" cy="0"/>
        </a:xfrm>
      </p:grpSpPr>
      <p:pic>
        <p:nvPicPr>
          <p:cNvPr id="2" name="Shape-1"/>
          <p:cNvPicPr/>
          <p:nvPr/>
        </p:nvPicPr>
        <p:blipFill rotWithShape="1">
          <a:blip r:embed="rId3"/>
          <a:stretch>
            <a:fillRect/>
          </a:stretch>
        </p:blipFill>
        <p:spPr>
          <a:xfrm>
            <a:off x="6096000" y="9525"/>
            <a:ext cx="6947371" cy="7328222"/>
          </a:xfrm>
          <a:prstGeom prst="rect">
            <a:avLst/>
          </a:prstGeom>
        </p:spPr>
      </p:pic>
      <p:pic>
        <p:nvPicPr>
          <p:cNvPr id="3" name="Line-24"/>
          <p:cNvPicPr/>
          <p:nvPr/>
        </p:nvPicPr>
        <p:blipFill rotWithShape="1">
          <a:blip r:embed="rId4"/>
          <a:stretch>
            <a:fillRect/>
          </a:stretch>
        </p:blipFill>
        <p:spPr>
          <a:xfrm>
            <a:off x="943147" y="2358901"/>
            <a:ext cx="10679063" cy="57150"/>
          </a:xfrm>
          <a:prstGeom prst="rect">
            <a:avLst/>
          </a:prstGeom>
        </p:spPr>
      </p:pic>
      <p:pic>
        <p:nvPicPr>
          <p:cNvPr id="4" name="Line-24"/>
          <p:cNvPicPr/>
          <p:nvPr/>
        </p:nvPicPr>
        <p:blipFill rotWithShape="1">
          <a:blip r:embed="rId5"/>
          <a:stretch>
            <a:fillRect/>
          </a:stretch>
        </p:blipFill>
        <p:spPr>
          <a:xfrm>
            <a:off x="952672" y="1746374"/>
            <a:ext cx="10679063" cy="57150"/>
          </a:xfrm>
          <a:prstGeom prst="rect">
            <a:avLst/>
          </a:prstGeom>
        </p:spPr>
      </p:pic>
      <p:sp>
        <p:nvSpPr>
          <p:cNvPr id="5" name="title"/>
          <p:cNvSpPr/>
          <p:nvPr/>
        </p:nvSpPr>
        <p:spPr>
          <a:xfrm>
            <a:off x="999315" y="2952750"/>
            <a:ext cx="4963683" cy="1714500"/>
          </a:xfrm>
          <a:prstGeom prst="rect">
            <a:avLst/>
          </a:prstGeom>
        </p:spPr>
        <p:txBody>
          <a:bodyPr spcFirstLastPara="0" anchor="t" tIns="0" bIns="0" lIns="0" rIns="0"/>
          <a:lstStyle/>
          <a:p>
            <a:pPr algn="l" marL="228600" indent="-228600" hangingPunct="0">
              <a:lnSpc>
                <a:spcPct val="125000"/>
              </a:lnSpc>
              <a:buClr>
                <a:srgbClr val="2B2B2B"/>
              </a:buClr>
              <a:buAutoNum type="arabicPeriod"/>
            </a:pPr>
            <a:r>
              <a:rPr sz="1800">
                <a:solidFill>
                  <a:srgbClr val="2B2B2B"/>
                </a:solidFill>
                <a:latin typeface="Lato"/>
                <a:ea typeface="+mn-ea"/>
                <a:cs typeface="Lato"/>
              </a:rPr>
              <a:t>Use and test innovation with strong documentation of best practices</a:t>
            </a:r>
          </a:p>
          <a:p>
            <a:pPr algn="l" marL="228600" indent="-228600" hangingPunct="0">
              <a:lnSpc>
                <a:spcPct val="125000"/>
              </a:lnSpc>
              <a:buClr>
                <a:srgbClr val="2B2B2B"/>
              </a:buClr>
              <a:buAutoNum type="arabicPeriod"/>
            </a:pPr>
            <a:r>
              <a:rPr sz="1800">
                <a:solidFill>
                  <a:srgbClr val="2B2B2B"/>
                </a:solidFill>
                <a:latin typeface="Lato"/>
                <a:ea typeface="+mn-ea"/>
                <a:cs typeface="Lato"/>
              </a:rPr>
              <a:t>Ensure further disaggregation of data</a:t>
            </a:r>
          </a:p>
          <a:p>
            <a:pPr algn="l" marL="228600" indent="-228600" hangingPunct="0">
              <a:lnSpc>
                <a:spcPct val="125000"/>
              </a:lnSpc>
              <a:buClr>
                <a:srgbClr val="2B2B2B"/>
              </a:buClr>
              <a:buAutoNum type="arabicPeriod"/>
            </a:pPr>
            <a:r>
              <a:rPr sz="1800">
                <a:solidFill>
                  <a:srgbClr val="2B2B2B"/>
                </a:solidFill>
                <a:latin typeface="Lato"/>
                <a:ea typeface="+mn-ea"/>
                <a:cs typeface="Lato"/>
              </a:rPr>
              <a:t>Conduct a systematic review of implementation modalities for CSE at the country level</a:t>
            </a:r>
          </a:p>
        </p:txBody>
      </p:sp>
      <p:sp>
        <p:nvSpPr>
          <p:cNvPr id="6" name="title copy"/>
          <p:cNvSpPr/>
          <p:nvPr/>
        </p:nvSpPr>
        <p:spPr>
          <a:xfrm>
            <a:off x="6505575" y="2952750"/>
            <a:ext cx="5994315" cy="1714500"/>
          </a:xfrm>
          <a:prstGeom prst="rect">
            <a:avLst/>
          </a:prstGeom>
        </p:spPr>
        <p:txBody>
          <a:bodyPr spcFirstLastPara="0" anchor="t" tIns="0" bIns="0" lIns="0" rIns="0"/>
          <a:lstStyle/>
          <a:p>
            <a:pPr algn="l" marL="228600" indent="-228600" hangingPunct="0">
              <a:lnSpc>
                <a:spcPct val="125000"/>
              </a:lnSpc>
              <a:buClr>
                <a:srgbClr val="2B2B2B"/>
              </a:buClr>
              <a:buAutoNum type="arabicPeriod"/>
            </a:pPr>
            <a:r>
              <a:rPr sz="1800">
                <a:solidFill>
                  <a:srgbClr val="2B2B2B"/>
                </a:solidFill>
                <a:latin typeface="Lato"/>
                <a:ea typeface="+mn-ea"/>
                <a:cs typeface="Lato"/>
              </a:rPr>
              <a:t>Create a robust engagement mechanism for young people’s participation</a:t>
            </a:r>
          </a:p>
          <a:p>
            <a:pPr algn="l" marL="228600" indent="-228600" hangingPunct="0">
              <a:lnSpc>
                <a:spcPct val="125000"/>
              </a:lnSpc>
              <a:buClr>
                <a:srgbClr val="2B2B2B"/>
              </a:buClr>
              <a:buAutoNum type="arabicPeriod"/>
            </a:pPr>
            <a:r>
              <a:rPr sz="1800">
                <a:solidFill>
                  <a:srgbClr val="2B2B2B"/>
                </a:solidFill>
                <a:latin typeface="Lato"/>
                <a:ea typeface="+mn-ea"/>
                <a:cs typeface="Lato"/>
              </a:rPr>
              <a:t>Balance support and engagement of RECs</a:t>
            </a:r>
          </a:p>
          <a:p>
            <a:pPr algn="l" marL="228600" indent="-228600" hangingPunct="0">
              <a:lnSpc>
                <a:spcPct val="125000"/>
              </a:lnSpc>
              <a:buClr>
                <a:srgbClr val="2B2B2B"/>
              </a:buClr>
              <a:buAutoNum type="arabicPeriod"/>
            </a:pPr>
            <a:r>
              <a:rPr sz="1800">
                <a:solidFill>
                  <a:srgbClr val="2B2B2B"/>
                </a:solidFill>
                <a:latin typeface="Lato"/>
                <a:ea typeface="+mn-ea"/>
                <a:cs typeface="Lato"/>
              </a:rPr>
              <a:t>Pitch the ESA Commitment at a higher political level, and with renewed narratives</a:t>
            </a:r>
          </a:p>
        </p:txBody>
      </p:sp>
      <p:sp>
        <p:nvSpPr>
          <p:cNvPr id="7" name="title copy"/>
          <p:cNvSpPr/>
          <p:nvPr/>
        </p:nvSpPr>
        <p:spPr>
          <a:xfrm>
            <a:off x="1264818" y="1905000"/>
            <a:ext cx="2458145"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Effectiveness</a:t>
            </a:r>
          </a:p>
        </p:txBody>
      </p:sp>
      <p:sp>
        <p:nvSpPr>
          <p:cNvPr id="8" name="title copy"/>
          <p:cNvSpPr/>
          <p:nvPr/>
        </p:nvSpPr>
        <p:spPr>
          <a:xfrm>
            <a:off x="6511263" y="1914525"/>
            <a:ext cx="4095750" cy="6858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Relevance and Coherence</a:t>
            </a:r>
          </a:p>
          <a:p>
            <a:pPr algn="l" hangingPunct="0">
              <a:lnSpc>
                <a:spcPct val="100000"/>
              </a:lnSpc>
            </a:pPr>
            <a:r>
              <a:rPr sz="2250">
                <a:solidFill>
                  <a:srgbClr val="2B2B2B"/>
                </a:solidFill>
                <a:latin typeface="Oswald"/>
                <a:ea typeface="+mn-ea"/>
                <a:cs typeface="Oswald"/>
              </a:rPr>
              <a:t/>
            </a:r>
          </a:p>
        </p:txBody>
      </p:sp>
      <p:pic>
        <p:nvPicPr>
          <p:cNvPr id="9" name="Shape2"/>
          <p:cNvPicPr/>
          <p:nvPr/>
        </p:nvPicPr>
        <p:blipFill rotWithShape="1">
          <a:blip r:embed="rId6"/>
          <a:stretch>
            <a:fillRect/>
          </a:stretch>
        </p:blipFill>
        <p:spPr>
          <a:xfrm>
            <a:off x="0" y="238125"/>
            <a:ext cx="5767392" cy="488553"/>
          </a:xfrm>
          <a:prstGeom prst="rect">
            <a:avLst/>
          </a:prstGeom>
        </p:spPr>
      </p:pic>
      <p:sp>
        <p:nvSpPr>
          <p:cNvPr id="10" name="title"/>
          <p:cNvSpPr/>
          <p:nvPr/>
        </p:nvSpPr>
        <p:spPr>
          <a:xfrm>
            <a:off x="957697" y="304800"/>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Key Recommendations [1]</a:t>
            </a:r>
          </a:p>
          <a:p>
            <a:pPr algn="l" hangingPunct="0">
              <a:lnSpc>
                <a:spcPct val="125000"/>
              </a:lnSpc>
            </a:pPr>
            <a:r>
              <a:rPr sz="2250">
                <a:solidFill>
                  <a:srgbClr val="1F1F2B"/>
                </a:solidFill>
                <a:latin typeface="Lato"/>
                <a:ea typeface="+mn-ea"/>
                <a:cs typeface="Lato"/>
              </a:rPr>
              <a:t/>
            </a:r>
          </a:p>
        </p:txBody>
      </p:sp>
      <p:pic>
        <p:nvPicPr>
          <p:cNvPr id="11" name="Young People Today PNG Logo-10.png"/>
          <p:cNvPicPr/>
          <p:nvPr/>
        </p:nvPicPr>
        <p:blipFill rotWithShape="1">
          <a:blip r:embed="rId7"/>
          <a:stretch>
            <a:fillRect/>
          </a:stretch>
        </p:blipFill>
        <p:spPr>
          <a:xfrm>
            <a:off x="11258550" y="5476875"/>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p:cNvGrpSpPr/>
        <p:nvPr/>
      </p:nvGrpSpPr>
      <p:grpSpPr>
        <a:xfrm>
          <a:off x="0" y="0"/>
          <a:ext cx="0" cy="0"/>
          <a:chOff x="0" y="0"/>
          <a:chExt cx="0" cy="0"/>
        </a:xfrm>
      </p:grpSpPr>
      <p:pic>
        <p:nvPicPr>
          <p:cNvPr id="2" name="Shape2"/>
          <p:cNvPicPr/>
          <p:nvPr/>
        </p:nvPicPr>
        <p:blipFill rotWithShape="1">
          <a:blip r:embed="rId3"/>
          <a:stretch>
            <a:fillRect/>
          </a:stretch>
        </p:blipFill>
        <p:spPr>
          <a:xfrm>
            <a:off x="0" y="400050"/>
            <a:ext cx="6393807" cy="488553"/>
          </a:xfrm>
          <a:prstGeom prst="rect">
            <a:avLst/>
          </a:prstGeom>
        </p:spPr>
      </p:pic>
      <p:sp>
        <p:nvSpPr>
          <p:cNvPr id="3" name="title"/>
          <p:cNvSpPr/>
          <p:nvPr/>
        </p:nvSpPr>
        <p:spPr>
          <a:xfrm>
            <a:off x="1066800" y="419100"/>
            <a:ext cx="4970504"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Evaluation of the ESA Commitment</a:t>
            </a:r>
          </a:p>
        </p:txBody>
      </p:sp>
      <p:pic>
        <p:nvPicPr>
          <p:cNvPr id="4" name="Screenshot 2021-07-28 at 07.54.43.png"/>
          <p:cNvPicPr/>
          <p:nvPr/>
        </p:nvPicPr>
        <p:blipFill rotWithShape="1">
          <a:blip r:embed="rId4"/>
          <a:stretch>
            <a:fillRect/>
          </a:stretch>
        </p:blipFill>
        <p:spPr>
          <a:xfrm>
            <a:off x="593243" y="1066800"/>
            <a:ext cx="11824665" cy="6146056"/>
          </a:xfrm>
          <a:prstGeom prst="rect">
            <a:avLst/>
          </a:prstGeom>
        </p:spPr>
      </p:pic>
      <p:pic>
        <p:nvPicPr>
          <p:cNvPr id="5" name="Young People Today PNG Logo-10.png"/>
          <p:cNvPicPr/>
          <p:nvPr/>
        </p:nvPicPr>
        <p:blipFill rotWithShape="1">
          <a:blip r:embed="rId5"/>
          <a:stretch>
            <a:fillRect/>
          </a:stretch>
        </p:blipFill>
        <p:spPr>
          <a:xfrm>
            <a:off x="11249025" y="5505450"/>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lide 8 copy 9"/>
        <p:cNvGrpSpPr/>
        <p:nvPr/>
      </p:nvGrpSpPr>
      <p:grpSpPr>
        <a:xfrm>
          <a:off x="0" y="0"/>
          <a:ext cx="0" cy="0"/>
          <a:chOff x="0" y="0"/>
          <a:chExt cx="0" cy="0"/>
        </a:xfrm>
      </p:grpSpPr>
      <p:pic>
        <p:nvPicPr>
          <p:cNvPr id="2" name="Shape-1"/>
          <p:cNvPicPr/>
          <p:nvPr/>
        </p:nvPicPr>
        <p:blipFill rotWithShape="1">
          <a:blip r:embed="rId3"/>
          <a:stretch>
            <a:fillRect/>
          </a:stretch>
        </p:blipFill>
        <p:spPr>
          <a:xfrm>
            <a:off x="6096000" y="9525"/>
            <a:ext cx="6947371" cy="7328222"/>
          </a:xfrm>
          <a:prstGeom prst="rect">
            <a:avLst/>
          </a:prstGeom>
        </p:spPr>
      </p:pic>
      <p:pic>
        <p:nvPicPr>
          <p:cNvPr id="3" name="Line-24"/>
          <p:cNvPicPr/>
          <p:nvPr/>
        </p:nvPicPr>
        <p:blipFill rotWithShape="1">
          <a:blip r:embed="rId4"/>
          <a:stretch>
            <a:fillRect/>
          </a:stretch>
        </p:blipFill>
        <p:spPr>
          <a:xfrm>
            <a:off x="943147" y="2358901"/>
            <a:ext cx="10679063" cy="57150"/>
          </a:xfrm>
          <a:prstGeom prst="rect">
            <a:avLst/>
          </a:prstGeom>
        </p:spPr>
      </p:pic>
      <p:pic>
        <p:nvPicPr>
          <p:cNvPr id="4" name="Line-24"/>
          <p:cNvPicPr/>
          <p:nvPr/>
        </p:nvPicPr>
        <p:blipFill rotWithShape="1">
          <a:blip r:embed="rId5"/>
          <a:stretch>
            <a:fillRect/>
          </a:stretch>
        </p:blipFill>
        <p:spPr>
          <a:xfrm>
            <a:off x="952672" y="1746374"/>
            <a:ext cx="10679063" cy="57150"/>
          </a:xfrm>
          <a:prstGeom prst="rect">
            <a:avLst/>
          </a:prstGeom>
        </p:spPr>
      </p:pic>
      <p:sp>
        <p:nvSpPr>
          <p:cNvPr id="5" name="title"/>
          <p:cNvSpPr/>
          <p:nvPr/>
        </p:nvSpPr>
        <p:spPr>
          <a:xfrm>
            <a:off x="999315" y="2952750"/>
            <a:ext cx="4963683" cy="2743200"/>
          </a:xfrm>
          <a:prstGeom prst="rect">
            <a:avLst/>
          </a:prstGeom>
        </p:spPr>
        <p:txBody>
          <a:bodyPr spcFirstLastPara="0" anchor="t" tIns="0" bIns="0" lIns="0" rIns="0"/>
          <a:lstStyle/>
          <a:p>
            <a:pPr algn="l" marL="228600" indent="-228600" hangingPunct="0">
              <a:lnSpc>
                <a:spcPct val="125000"/>
              </a:lnSpc>
              <a:buClr>
                <a:srgbClr val="2B2B2B"/>
              </a:buClr>
              <a:buAutoNum type="arabicPeriod"/>
            </a:pPr>
            <a:r>
              <a:rPr sz="1800">
                <a:solidFill>
                  <a:srgbClr val="2B2B2B"/>
                </a:solidFill>
                <a:latin typeface="Lato"/>
                <a:ea typeface="+mn-ea"/>
                <a:cs typeface="Lato"/>
              </a:rPr>
              <a:t>Strengthen ESA Commitment coordination and accountability</a:t>
            </a:r>
          </a:p>
          <a:p>
            <a:pPr algn="l" marL="228600" indent="-228600" hangingPunct="0">
              <a:lnSpc>
                <a:spcPct val="125000"/>
              </a:lnSpc>
              <a:buClr>
                <a:srgbClr val="2B2B2B"/>
              </a:buClr>
              <a:buAutoNum type="arabicPeriod"/>
            </a:pPr>
            <a:r>
              <a:rPr sz="1800">
                <a:solidFill>
                  <a:srgbClr val="2B2B2B"/>
                </a:solidFill>
                <a:latin typeface="Lato"/>
                <a:ea typeface="+mn-ea"/>
                <a:cs typeface="Lato"/>
              </a:rPr>
              <a:t>Improve the quality of teaching and learning materials</a:t>
            </a:r>
          </a:p>
          <a:p>
            <a:pPr algn="l" marL="228600" indent="-228600" hangingPunct="0">
              <a:lnSpc>
                <a:spcPct val="125000"/>
              </a:lnSpc>
              <a:buClr>
                <a:srgbClr val="2B2B2B"/>
              </a:buClr>
              <a:buAutoNum type="arabicPeriod"/>
            </a:pPr>
            <a:r>
              <a:rPr sz="1800">
                <a:solidFill>
                  <a:srgbClr val="2B2B2B"/>
                </a:solidFill>
                <a:latin typeface="Lato"/>
                <a:ea typeface="+mn-ea"/>
                <a:cs typeface="Lato"/>
              </a:rPr>
              <a:t>Improve domestic, regional, and global resource mobilisation</a:t>
            </a:r>
          </a:p>
          <a:p>
            <a:pPr algn="l" marL="228600" indent="-228600" hangingPunct="0">
              <a:lnSpc>
                <a:spcPct val="125000"/>
              </a:lnSpc>
              <a:buClr>
                <a:srgbClr val="2B2B2B"/>
              </a:buClr>
              <a:buAutoNum type="arabicPeriod"/>
            </a:pPr>
            <a:r>
              <a:rPr sz="1800">
                <a:solidFill>
                  <a:srgbClr val="2B2B2B"/>
                </a:solidFill>
                <a:latin typeface="Lato"/>
                <a:ea typeface="+mn-ea"/>
                <a:cs typeface="Lato"/>
              </a:rPr>
              <a:t>Strengthen referral linkages between schools and health facilities</a:t>
            </a:r>
          </a:p>
        </p:txBody>
      </p:sp>
      <p:sp>
        <p:nvSpPr>
          <p:cNvPr id="6" name="title copy"/>
          <p:cNvSpPr/>
          <p:nvPr/>
        </p:nvSpPr>
        <p:spPr>
          <a:xfrm>
            <a:off x="6505575" y="2952750"/>
            <a:ext cx="5994315" cy="1371600"/>
          </a:xfrm>
          <a:prstGeom prst="rect">
            <a:avLst/>
          </a:prstGeom>
        </p:spPr>
        <p:txBody>
          <a:bodyPr spcFirstLastPara="0" anchor="t" tIns="0" bIns="0" lIns="0" rIns="0"/>
          <a:lstStyle/>
          <a:p>
            <a:pPr algn="l" marL="228600" indent="-228600" hangingPunct="0">
              <a:lnSpc>
                <a:spcPct val="125000"/>
              </a:lnSpc>
              <a:buClr>
                <a:srgbClr val="2B2B2B"/>
              </a:buClr>
              <a:buAutoNum type="arabicPeriod"/>
            </a:pPr>
            <a:r>
              <a:rPr sz="1800">
                <a:solidFill>
                  <a:srgbClr val="2B2B2B"/>
                </a:solidFill>
                <a:latin typeface="Lato"/>
                <a:ea typeface="+mn-ea"/>
                <a:cs typeface="Lato"/>
              </a:rPr>
              <a:t>Develop and report on a composite youth indicator for youth well-being</a:t>
            </a:r>
          </a:p>
          <a:p>
            <a:pPr algn="l" marL="228600" indent="-228600" hangingPunct="0">
              <a:lnSpc>
                <a:spcPct val="125000"/>
              </a:lnSpc>
              <a:buClr>
                <a:srgbClr val="2B2B2B"/>
              </a:buClr>
              <a:buAutoNum type="arabicPeriod"/>
            </a:pPr>
            <a:r>
              <a:rPr sz="1800">
                <a:solidFill>
                  <a:srgbClr val="2B2B2B"/>
                </a:solidFill>
                <a:latin typeface="Lato"/>
                <a:ea typeface="+mn-ea"/>
                <a:cs typeface="Lato"/>
              </a:rPr>
              <a:t>Fast-track review, harmonisation, and implementation of laws and policies</a:t>
            </a:r>
          </a:p>
        </p:txBody>
      </p:sp>
      <p:sp>
        <p:nvSpPr>
          <p:cNvPr id="7" name="title copy"/>
          <p:cNvSpPr/>
          <p:nvPr/>
        </p:nvSpPr>
        <p:spPr>
          <a:xfrm>
            <a:off x="1264818" y="1905000"/>
            <a:ext cx="2458145"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Efficiency</a:t>
            </a:r>
          </a:p>
        </p:txBody>
      </p:sp>
      <p:sp>
        <p:nvSpPr>
          <p:cNvPr id="8" name="title copy"/>
          <p:cNvSpPr/>
          <p:nvPr/>
        </p:nvSpPr>
        <p:spPr>
          <a:xfrm>
            <a:off x="6511263" y="1914525"/>
            <a:ext cx="4095750" cy="10287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Sustainability</a:t>
            </a:r>
          </a:p>
          <a:p>
            <a:pPr algn="l" hangingPunct="0">
              <a:lnSpc>
                <a:spcPct val="100000"/>
              </a:lnSpc>
            </a:pPr>
            <a:r>
              <a:rPr sz="2250">
                <a:solidFill>
                  <a:srgbClr val="2B2B2B"/>
                </a:solidFill>
                <a:latin typeface="Oswald"/>
                <a:ea typeface="+mn-ea"/>
                <a:cs typeface="Oswald"/>
              </a:rPr>
              <a:t/>
            </a:r>
          </a:p>
          <a:p>
            <a:pPr algn="l" hangingPunct="0">
              <a:lnSpc>
                <a:spcPct val="100000"/>
              </a:lnSpc>
            </a:pPr>
            <a:r>
              <a:rPr sz="2250">
                <a:solidFill>
                  <a:srgbClr val="2B2B2B"/>
                </a:solidFill>
                <a:latin typeface="Oswald"/>
                <a:ea typeface="+mn-ea"/>
                <a:cs typeface="Oswald"/>
              </a:rPr>
              <a:t/>
            </a:r>
          </a:p>
        </p:txBody>
      </p:sp>
      <p:pic>
        <p:nvPicPr>
          <p:cNvPr id="9" name="Shape2"/>
          <p:cNvPicPr/>
          <p:nvPr/>
        </p:nvPicPr>
        <p:blipFill rotWithShape="1">
          <a:blip r:embed="rId6"/>
          <a:stretch>
            <a:fillRect/>
          </a:stretch>
        </p:blipFill>
        <p:spPr>
          <a:xfrm>
            <a:off x="0" y="238125"/>
            <a:ext cx="5767392" cy="488553"/>
          </a:xfrm>
          <a:prstGeom prst="rect">
            <a:avLst/>
          </a:prstGeom>
        </p:spPr>
      </p:pic>
      <p:sp>
        <p:nvSpPr>
          <p:cNvPr id="10" name="title"/>
          <p:cNvSpPr/>
          <p:nvPr/>
        </p:nvSpPr>
        <p:spPr>
          <a:xfrm>
            <a:off x="957697" y="304800"/>
            <a:ext cx="3932669" cy="857250"/>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Key Recommendations [2]</a:t>
            </a:r>
          </a:p>
          <a:p>
            <a:pPr algn="l" hangingPunct="0">
              <a:lnSpc>
                <a:spcPct val="125000"/>
              </a:lnSpc>
            </a:pPr>
            <a:r>
              <a:rPr sz="2250">
                <a:solidFill>
                  <a:srgbClr val="1F1F2B"/>
                </a:solidFill>
                <a:latin typeface="Lato"/>
                <a:ea typeface="+mn-ea"/>
                <a:cs typeface="Lato"/>
              </a:rPr>
              <a:t/>
            </a:r>
          </a:p>
        </p:txBody>
      </p:sp>
      <p:pic>
        <p:nvPicPr>
          <p:cNvPr id="11" name="Young People Today PNG Logo-10.png"/>
          <p:cNvPicPr/>
          <p:nvPr/>
        </p:nvPicPr>
        <p:blipFill rotWithShape="1">
          <a:blip r:embed="rId7"/>
          <a:stretch>
            <a:fillRect/>
          </a:stretch>
        </p:blipFill>
        <p:spPr>
          <a:xfrm>
            <a:off x="11258550" y="5486400"/>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7 copy 1"/>
        <p:cNvGrpSpPr/>
        <p:nvPr/>
      </p:nvGrpSpPr>
      <p:grpSpPr>
        <a:xfrm>
          <a:off x="0" y="0"/>
          <a:ext cx="0" cy="0"/>
          <a:chOff x="0" y="0"/>
          <a:chExt cx="0" cy="0"/>
        </a:xfrm>
      </p:grpSpPr>
      <p:sp>
        <p:nvSpPr>
          <p:cNvPr id="2" name="title copy"/>
          <p:cNvSpPr/>
          <p:nvPr/>
        </p:nvSpPr>
        <p:spPr>
          <a:xfrm>
            <a:off x="4495800" y="2847975"/>
            <a:ext cx="3429000" cy="1628775"/>
          </a:xfrm>
          <a:prstGeom prst="rect">
            <a:avLst/>
          </a:prstGeom>
        </p:spPr>
        <p:txBody>
          <a:bodyPr spcFirstLastPara="0" anchor="t" tIns="0" bIns="0" lIns="0" rIns="0"/>
          <a:lstStyle/>
          <a:p>
            <a:pPr algn="l" hangingPunct="0">
              <a:lnSpc>
                <a:spcPct val="100000"/>
              </a:lnSpc>
            </a:pPr>
            <a:r>
              <a:rPr sz="5400">
                <a:solidFill>
                  <a:srgbClr val="2B2B2B"/>
                </a:solidFill>
                <a:latin typeface="Oswald"/>
                <a:ea typeface="+mn-ea"/>
                <a:cs typeface="Oswald"/>
              </a:rPr>
              <a:t>Next</a:t>
            </a:r>
          </a:p>
          <a:p>
            <a:pPr algn="l" hangingPunct="0">
              <a:lnSpc>
                <a:spcPct val="100000"/>
              </a:lnSpc>
            </a:pPr>
            <a:r>
              <a:rPr sz="5400">
                <a:solidFill>
                  <a:srgbClr val="2B2B2B"/>
                </a:solidFill>
                <a:latin typeface="Oswald"/>
                <a:ea typeface="+mn-ea"/>
                <a:cs typeface="Oswald"/>
              </a:rPr>
              <a:t>Steps</a:t>
            </a:r>
          </a:p>
        </p:txBody>
      </p:sp>
      <p:pic>
        <p:nvPicPr>
          <p:cNvPr id="3" name="Line-24"/>
          <p:cNvPicPr/>
          <p:nvPr/>
        </p:nvPicPr>
        <p:blipFill rotWithShape="1">
          <a:blip r:embed="rId3"/>
          <a:stretch>
            <a:fillRect/>
          </a:stretch>
        </p:blipFill>
        <p:spPr>
          <a:xfrm rot="5400000">
            <a:off x="1817917" y="2213555"/>
            <a:ext cx="4617042" cy="180975"/>
          </a:xfrm>
          <a:prstGeom prst="rect">
            <a:avLst/>
          </a:prstGeom>
        </p:spPr>
      </p:pic>
      <p:pic>
        <p:nvPicPr>
          <p:cNvPr id="4" name="Young People Today PNG Logo-10.png"/>
          <p:cNvPicPr/>
          <p:nvPr/>
        </p:nvPicPr>
        <p:blipFill rotWithShape="1">
          <a:blip r:embed="rId4"/>
          <a:stretch>
            <a:fillRect/>
          </a:stretch>
        </p:blipFill>
        <p:spPr>
          <a:xfrm>
            <a:off x="11153775" y="5457825"/>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9"/>
        <p:cNvGrpSpPr/>
        <p:nvPr/>
      </p:nvGrpSpPr>
      <p:grpSpPr>
        <a:xfrm>
          <a:off x="0" y="0"/>
          <a:ext cx="0" cy="0"/>
          <a:chOff x="0" y="0"/>
          <a:chExt cx="0" cy="0"/>
        </a:xfrm>
      </p:grpSpPr>
      <p:pic>
        <p:nvPicPr>
          <p:cNvPr id="2" name="Shape2"/>
          <p:cNvPicPr/>
          <p:nvPr/>
        </p:nvPicPr>
        <p:blipFill rotWithShape="1">
          <a:blip r:embed="rId3"/>
          <a:stretch>
            <a:fillRect/>
          </a:stretch>
        </p:blipFill>
        <p:spPr>
          <a:xfrm>
            <a:off x="0" y="152400"/>
            <a:ext cx="8612082" cy="488553"/>
          </a:xfrm>
          <a:prstGeom prst="rect">
            <a:avLst/>
          </a:prstGeom>
        </p:spPr>
      </p:pic>
      <p:sp>
        <p:nvSpPr>
          <p:cNvPr id="3" name="title"/>
          <p:cNvSpPr/>
          <p:nvPr/>
        </p:nvSpPr>
        <p:spPr>
          <a:xfrm>
            <a:off x="456600" y="238125"/>
            <a:ext cx="6630394"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Commitment Roadmap April - December 2021</a:t>
            </a:r>
          </a:p>
        </p:txBody>
      </p:sp>
      <p:sp>
        <p:nvSpPr>
          <p:cNvPr id="4" name="title copy"/>
          <p:cNvSpPr/>
          <p:nvPr/>
        </p:nvSpPr>
        <p:spPr>
          <a:xfrm>
            <a:off x="449494" y="647700"/>
            <a:ext cx="11849473" cy="542925"/>
          </a:xfrm>
          <a:prstGeom prst="rect">
            <a:avLst/>
          </a:prstGeom>
        </p:spPr>
        <p:txBody>
          <a:bodyPr spcFirstLastPara="0" anchor="t" tIns="0" bIns="0" lIns="0" rIns="0"/>
          <a:lstStyle/>
          <a:p>
            <a:pPr algn="l" hangingPunct="0">
              <a:lnSpc>
                <a:spcPct val="125000"/>
              </a:lnSpc>
            </a:pPr>
            <a:r>
              <a:rPr sz="1500">
                <a:solidFill>
                  <a:srgbClr val="2B2B2B"/>
                </a:solidFill>
                <a:latin typeface="Lato Light"/>
                <a:ea typeface="+mn-ea"/>
                <a:cs typeface="Lato Light"/>
              </a:rPr>
              <a:t>I</a:t>
            </a:r>
            <a:r>
              <a:rPr sz="1500">
                <a:solidFill>
                  <a:srgbClr val="2B2B2B"/>
                </a:solidFill>
                <a:latin typeface="Lato Light"/>
                <a:ea typeface="+mn-ea"/>
                <a:cs typeface="Lato Light"/>
              </a:rPr>
              <a:t>n 2013, 20 ESA countries affirmed the ESA Ministerial Commitment on CSE and youth friendly services with targets until 2020. The ESA Commitment will be extended to align with the 2030 Development Agenda and address the unfinished business.</a:t>
            </a:r>
          </a:p>
        </p:txBody>
      </p:sp>
      <p:pic>
        <p:nvPicPr>
          <p:cNvPr id="5" name="Young People Today PNG Logo-10.png"/>
          <p:cNvPicPr/>
          <p:nvPr/>
        </p:nvPicPr>
        <p:blipFill rotWithShape="1">
          <a:blip r:embed="rId4"/>
          <a:stretch>
            <a:fillRect/>
          </a:stretch>
        </p:blipFill>
        <p:spPr>
          <a:xfrm>
            <a:off x="11849100" y="6400800"/>
            <a:ext cx="1431401" cy="1431401"/>
          </a:xfrm>
          <a:prstGeom prst="rect">
            <a:avLst/>
          </a:prstGeom>
        </p:spPr>
      </p:pic>
      <p:pic>
        <p:nvPicPr>
          <p:cNvPr id="6" name="Line-24"/>
          <p:cNvPicPr/>
          <p:nvPr/>
        </p:nvPicPr>
        <p:blipFill rotWithShape="1">
          <a:blip r:embed="rId5"/>
          <a:stretch>
            <a:fillRect/>
          </a:stretch>
        </p:blipFill>
        <p:spPr>
          <a:xfrm>
            <a:off x="1318197" y="1374899"/>
            <a:ext cx="10679063" cy="57150"/>
          </a:xfrm>
          <a:prstGeom prst="rect">
            <a:avLst/>
          </a:prstGeom>
        </p:spPr>
      </p:pic>
      <p:pic>
        <p:nvPicPr>
          <p:cNvPr id="7" name="Shape-1 copy 1"/>
          <p:cNvPicPr/>
          <p:nvPr/>
        </p:nvPicPr>
        <p:blipFill rotWithShape="1">
          <a:blip r:embed="rId6"/>
          <a:stretch>
            <a:fillRect/>
          </a:stretch>
        </p:blipFill>
        <p:spPr>
          <a:xfrm>
            <a:off x="489592" y="1628775"/>
            <a:ext cx="3758438" cy="1644551"/>
          </a:xfrm>
          <a:prstGeom prst="rect">
            <a:avLst/>
          </a:prstGeom>
        </p:spPr>
      </p:pic>
      <p:pic>
        <p:nvPicPr>
          <p:cNvPr id="8" name="Shape-1"/>
          <p:cNvPicPr/>
          <p:nvPr/>
        </p:nvPicPr>
        <p:blipFill rotWithShape="1">
          <a:blip r:embed="rId7"/>
          <a:stretch>
            <a:fillRect/>
          </a:stretch>
        </p:blipFill>
        <p:spPr>
          <a:xfrm>
            <a:off x="513612" y="1676400"/>
            <a:ext cx="3700467" cy="1562975"/>
          </a:xfrm>
          <a:prstGeom prst="rect">
            <a:avLst/>
          </a:prstGeom>
        </p:spPr>
      </p:pic>
      <p:pic>
        <p:nvPicPr>
          <p:cNvPr id="9" name="Banner3"/>
          <p:cNvPicPr/>
          <p:nvPr/>
        </p:nvPicPr>
        <p:blipFill rotWithShape="1">
          <a:blip r:embed="rId8"/>
          <a:stretch>
            <a:fillRect/>
          </a:stretch>
        </p:blipFill>
        <p:spPr>
          <a:xfrm>
            <a:off x="352425" y="1706840"/>
            <a:ext cx="879463" cy="317199"/>
          </a:xfrm>
          <a:prstGeom prst="rect">
            <a:avLst/>
          </a:prstGeom>
        </p:spPr>
      </p:pic>
      <p:sp>
        <p:nvSpPr>
          <p:cNvPr id="10" name="Body text copy 4"/>
          <p:cNvSpPr/>
          <p:nvPr/>
        </p:nvSpPr>
        <p:spPr>
          <a:xfrm>
            <a:off x="487388" y="1771650"/>
            <a:ext cx="514276"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APRIL</a:t>
            </a:r>
          </a:p>
        </p:txBody>
      </p:sp>
      <p:sp>
        <p:nvSpPr>
          <p:cNvPr id="11" name=""/>
          <p:cNvSpPr/>
          <p:nvPr/>
        </p:nvSpPr>
        <p:spPr>
          <a:xfrm>
            <a:off x="525395" y="1866900"/>
            <a:ext cx="3662276" cy="1447800"/>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EAC Ministers of Health meeting: </a:t>
            </a:r>
            <a:r>
              <a:rPr sz="1050">
                <a:solidFill>
                  <a:srgbClr val="121212"/>
                </a:solidFill>
                <a:latin typeface="Lato"/>
                <a:ea typeface="+mn-ea"/>
                <a:cs typeface="Lato"/>
              </a:rPr>
              <a:t>20th Sectoral Council Meeting for Health Ministers </a:t>
            </a:r>
          </a:p>
          <a:p>
            <a:pPr algn="l" hangingPunct="0">
              <a:lnSpc>
                <a:spcPct val="100000"/>
              </a:lnSpc>
            </a:pPr>
            <a:r>
              <a:rPr sz="1050" b="1">
                <a:solidFill>
                  <a:srgbClr val="121212"/>
                </a:solidFill>
                <a:latin typeface="Lato"/>
                <a:ea typeface="+mn-ea"/>
                <a:cs typeface="Lato"/>
              </a:rPr>
              <a:t>Evaluation report: </a:t>
            </a:r>
            <a:r>
              <a:rPr sz="1050">
                <a:solidFill>
                  <a:srgbClr val="121212"/>
                </a:solidFill>
                <a:latin typeface="Lato"/>
                <a:ea typeface="+mn-ea"/>
                <a:cs typeface="Lato"/>
              </a:rPr>
              <a:t>Evaluation report incorporating comments received from the TCG members to be shared by 23 April </a:t>
            </a:r>
          </a:p>
          <a:p>
            <a:pPr algn="l" hangingPunct="0">
              <a:lnSpc>
                <a:spcPct val="100000"/>
              </a:lnSpc>
            </a:pPr>
            <a:r>
              <a:rPr sz="1050" b="1">
                <a:solidFill>
                  <a:srgbClr val="121212"/>
                </a:solidFill>
                <a:latin typeface="Lato"/>
                <a:ea typeface="+mn-ea"/>
                <a:cs typeface="Lato"/>
              </a:rPr>
              <a:t>Presentation to TCG</a:t>
            </a:r>
            <a:r>
              <a:rPr sz="1050">
                <a:solidFill>
                  <a:srgbClr val="121212"/>
                </a:solidFill>
                <a:latin typeface="Lato"/>
                <a:ea typeface="+mn-ea"/>
                <a:cs typeface="Lato"/>
              </a:rPr>
              <a:t>: Presentation of the</a:t>
            </a:r>
          </a:p>
          <a:p>
            <a:pPr algn="l" hangingPunct="0">
              <a:lnSpc>
                <a:spcPct val="100000"/>
              </a:lnSpc>
            </a:pPr>
            <a:r>
              <a:rPr sz="1050">
                <a:solidFill>
                  <a:srgbClr val="121212"/>
                </a:solidFill>
                <a:latin typeface="Lato"/>
                <a:ea typeface="+mn-ea"/>
                <a:cs typeface="Lato"/>
              </a:rPr>
              <a:t>evaluation report to all TCG Members </a:t>
            </a:r>
          </a:p>
          <a:p>
            <a:pPr algn="l" hangingPunct="0">
              <a:lnSpc>
                <a:spcPct val="100000"/>
              </a:lnSpc>
            </a:pPr>
            <a:r>
              <a:rPr sz="1050" b="1">
                <a:solidFill>
                  <a:srgbClr val="121212"/>
                </a:solidFill>
                <a:latin typeface="Lato"/>
                <a:ea typeface="+mn-ea"/>
                <a:cs typeface="Lato"/>
              </a:rPr>
              <a:t>High-Level Group:</a:t>
            </a:r>
            <a:r>
              <a:rPr sz="1050">
                <a:solidFill>
                  <a:srgbClr val="121212"/>
                </a:solidFill>
                <a:latin typeface="Lato"/>
                <a:ea typeface="+mn-ea"/>
                <a:cs typeface="Lato"/>
              </a:rPr>
              <a:t>  The HLG reconstituted and invites sent</a:t>
            </a:r>
            <a:r>
              <a:rPr sz="1050">
                <a:solidFill>
                  <a:srgbClr val="121212"/>
                </a:solidFill>
                <a:latin typeface="Lato"/>
                <a:ea typeface="+mn-ea"/>
                <a:cs typeface="Lato"/>
              </a:rPr>
              <a:t> </a:t>
            </a:r>
          </a:p>
        </p:txBody>
      </p:sp>
      <p:pic>
        <p:nvPicPr>
          <p:cNvPr id="12" name="Shape-1 copy 1"/>
          <p:cNvPicPr/>
          <p:nvPr/>
        </p:nvPicPr>
        <p:blipFill rotWithShape="1">
          <a:blip r:embed="rId9"/>
          <a:stretch>
            <a:fillRect/>
          </a:stretch>
        </p:blipFill>
        <p:spPr>
          <a:xfrm>
            <a:off x="500551" y="3362325"/>
            <a:ext cx="3758438" cy="1644551"/>
          </a:xfrm>
          <a:prstGeom prst="rect">
            <a:avLst/>
          </a:prstGeom>
        </p:spPr>
      </p:pic>
      <p:pic>
        <p:nvPicPr>
          <p:cNvPr id="13" name="Shape-1"/>
          <p:cNvPicPr/>
          <p:nvPr/>
        </p:nvPicPr>
        <p:blipFill rotWithShape="1">
          <a:blip r:embed="rId10"/>
          <a:stretch>
            <a:fillRect/>
          </a:stretch>
        </p:blipFill>
        <p:spPr>
          <a:xfrm>
            <a:off x="524570" y="3409950"/>
            <a:ext cx="3700467" cy="1562975"/>
          </a:xfrm>
          <a:prstGeom prst="rect">
            <a:avLst/>
          </a:prstGeom>
        </p:spPr>
      </p:pic>
      <p:pic>
        <p:nvPicPr>
          <p:cNvPr id="14" name="Banner3"/>
          <p:cNvPicPr/>
          <p:nvPr/>
        </p:nvPicPr>
        <p:blipFill rotWithShape="1">
          <a:blip r:embed="rId11"/>
          <a:stretch>
            <a:fillRect/>
          </a:stretch>
        </p:blipFill>
        <p:spPr>
          <a:xfrm>
            <a:off x="363384" y="3440390"/>
            <a:ext cx="879463" cy="317199"/>
          </a:xfrm>
          <a:prstGeom prst="rect">
            <a:avLst/>
          </a:prstGeom>
        </p:spPr>
      </p:pic>
      <p:sp>
        <p:nvSpPr>
          <p:cNvPr id="15" name="Body text copy 4"/>
          <p:cNvSpPr/>
          <p:nvPr/>
        </p:nvSpPr>
        <p:spPr>
          <a:xfrm>
            <a:off x="498346" y="3505200"/>
            <a:ext cx="514276"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JULY</a:t>
            </a:r>
          </a:p>
        </p:txBody>
      </p:sp>
      <p:pic>
        <p:nvPicPr>
          <p:cNvPr id="16" name="Shape-1 copy 1"/>
          <p:cNvPicPr/>
          <p:nvPr/>
        </p:nvPicPr>
        <p:blipFill rotWithShape="1">
          <a:blip r:embed="rId12"/>
          <a:stretch>
            <a:fillRect/>
          </a:stretch>
        </p:blipFill>
        <p:spPr>
          <a:xfrm>
            <a:off x="500551" y="5095875"/>
            <a:ext cx="3758438" cy="1644551"/>
          </a:xfrm>
          <a:prstGeom prst="rect">
            <a:avLst/>
          </a:prstGeom>
        </p:spPr>
      </p:pic>
      <p:pic>
        <p:nvPicPr>
          <p:cNvPr id="17" name="Shape-1"/>
          <p:cNvPicPr/>
          <p:nvPr/>
        </p:nvPicPr>
        <p:blipFill rotWithShape="1">
          <a:blip r:embed="rId13"/>
          <a:stretch>
            <a:fillRect/>
          </a:stretch>
        </p:blipFill>
        <p:spPr>
          <a:xfrm>
            <a:off x="524570" y="5143500"/>
            <a:ext cx="3700467" cy="1562975"/>
          </a:xfrm>
          <a:prstGeom prst="rect">
            <a:avLst/>
          </a:prstGeom>
        </p:spPr>
      </p:pic>
      <p:pic>
        <p:nvPicPr>
          <p:cNvPr id="18" name="Banner3"/>
          <p:cNvPicPr/>
          <p:nvPr/>
        </p:nvPicPr>
        <p:blipFill rotWithShape="1">
          <a:blip r:embed="rId14"/>
          <a:stretch>
            <a:fillRect/>
          </a:stretch>
        </p:blipFill>
        <p:spPr>
          <a:xfrm>
            <a:off x="363384" y="5173940"/>
            <a:ext cx="1327042" cy="317199"/>
          </a:xfrm>
          <a:prstGeom prst="rect">
            <a:avLst/>
          </a:prstGeom>
        </p:spPr>
      </p:pic>
      <p:sp>
        <p:nvSpPr>
          <p:cNvPr id="19" name="Body text copy 4"/>
          <p:cNvSpPr/>
          <p:nvPr/>
        </p:nvSpPr>
        <p:spPr>
          <a:xfrm>
            <a:off x="498346" y="5238750"/>
            <a:ext cx="977060"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OCTOBER</a:t>
            </a:r>
          </a:p>
        </p:txBody>
      </p:sp>
      <p:pic>
        <p:nvPicPr>
          <p:cNvPr id="20" name="Shape-1 copy 1"/>
          <p:cNvPicPr/>
          <p:nvPr/>
        </p:nvPicPr>
        <p:blipFill rotWithShape="1">
          <a:blip r:embed="rId15"/>
          <a:stretch>
            <a:fillRect/>
          </a:stretch>
        </p:blipFill>
        <p:spPr>
          <a:xfrm>
            <a:off x="4437765" y="1628775"/>
            <a:ext cx="3758438" cy="1644551"/>
          </a:xfrm>
          <a:prstGeom prst="rect">
            <a:avLst/>
          </a:prstGeom>
        </p:spPr>
      </p:pic>
      <p:pic>
        <p:nvPicPr>
          <p:cNvPr id="21" name="Shape-1"/>
          <p:cNvPicPr/>
          <p:nvPr/>
        </p:nvPicPr>
        <p:blipFill rotWithShape="1">
          <a:blip r:embed="rId16"/>
          <a:stretch>
            <a:fillRect/>
          </a:stretch>
        </p:blipFill>
        <p:spPr>
          <a:xfrm>
            <a:off x="4474173" y="1685925"/>
            <a:ext cx="3700467" cy="1562975"/>
          </a:xfrm>
          <a:prstGeom prst="rect">
            <a:avLst/>
          </a:prstGeom>
        </p:spPr>
      </p:pic>
      <p:pic>
        <p:nvPicPr>
          <p:cNvPr id="22" name="Banner3"/>
          <p:cNvPicPr/>
          <p:nvPr/>
        </p:nvPicPr>
        <p:blipFill rotWithShape="1">
          <a:blip r:embed="rId17"/>
          <a:stretch>
            <a:fillRect/>
          </a:stretch>
        </p:blipFill>
        <p:spPr>
          <a:xfrm>
            <a:off x="4300598" y="1706840"/>
            <a:ext cx="879463" cy="317199"/>
          </a:xfrm>
          <a:prstGeom prst="rect">
            <a:avLst/>
          </a:prstGeom>
        </p:spPr>
      </p:pic>
      <p:sp>
        <p:nvSpPr>
          <p:cNvPr id="23" name="Body text copy 4"/>
          <p:cNvSpPr/>
          <p:nvPr/>
        </p:nvSpPr>
        <p:spPr>
          <a:xfrm>
            <a:off x="4435560" y="1771650"/>
            <a:ext cx="514276"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MAY</a:t>
            </a:r>
          </a:p>
        </p:txBody>
      </p:sp>
      <p:pic>
        <p:nvPicPr>
          <p:cNvPr id="24" name="Shape-1 copy 1"/>
          <p:cNvPicPr/>
          <p:nvPr/>
        </p:nvPicPr>
        <p:blipFill rotWithShape="1">
          <a:blip r:embed="rId18"/>
          <a:stretch>
            <a:fillRect/>
          </a:stretch>
        </p:blipFill>
        <p:spPr>
          <a:xfrm>
            <a:off x="4441603" y="3362325"/>
            <a:ext cx="3758438" cy="1644551"/>
          </a:xfrm>
          <a:prstGeom prst="rect">
            <a:avLst/>
          </a:prstGeom>
        </p:spPr>
      </p:pic>
      <p:pic>
        <p:nvPicPr>
          <p:cNvPr id="25" name="Shape-1"/>
          <p:cNvPicPr/>
          <p:nvPr/>
        </p:nvPicPr>
        <p:blipFill rotWithShape="1">
          <a:blip r:embed="rId19"/>
          <a:stretch>
            <a:fillRect/>
          </a:stretch>
        </p:blipFill>
        <p:spPr>
          <a:xfrm>
            <a:off x="4465623" y="3409950"/>
            <a:ext cx="3700467" cy="1562975"/>
          </a:xfrm>
          <a:prstGeom prst="rect">
            <a:avLst/>
          </a:prstGeom>
        </p:spPr>
      </p:pic>
      <p:pic>
        <p:nvPicPr>
          <p:cNvPr id="26" name="Banner3"/>
          <p:cNvPicPr/>
          <p:nvPr/>
        </p:nvPicPr>
        <p:blipFill rotWithShape="1">
          <a:blip r:embed="rId20"/>
          <a:stretch>
            <a:fillRect/>
          </a:stretch>
        </p:blipFill>
        <p:spPr>
          <a:xfrm>
            <a:off x="4304436" y="3440390"/>
            <a:ext cx="916841" cy="317199"/>
          </a:xfrm>
          <a:prstGeom prst="rect">
            <a:avLst/>
          </a:prstGeom>
        </p:spPr>
      </p:pic>
      <p:sp>
        <p:nvSpPr>
          <p:cNvPr id="27" name="Body text copy 4"/>
          <p:cNvSpPr/>
          <p:nvPr/>
        </p:nvSpPr>
        <p:spPr>
          <a:xfrm>
            <a:off x="4439399" y="3505200"/>
            <a:ext cx="691344"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AUGUST</a:t>
            </a:r>
          </a:p>
        </p:txBody>
      </p:sp>
      <p:sp>
        <p:nvSpPr>
          <p:cNvPr id="28" name=""/>
          <p:cNvSpPr/>
          <p:nvPr/>
        </p:nvSpPr>
        <p:spPr>
          <a:xfrm>
            <a:off x="4440069" y="2028825"/>
            <a:ext cx="3440663" cy="50482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Asset folder:</a:t>
            </a:r>
            <a:r>
              <a:rPr sz="1050">
                <a:solidFill>
                  <a:srgbClr val="121212"/>
                </a:solidFill>
                <a:latin typeface="Lato"/>
                <a:ea typeface="+mn-ea"/>
                <a:cs typeface="Lato"/>
              </a:rPr>
              <a:t> Asset folder and report shared with countries</a:t>
            </a:r>
          </a:p>
        </p:txBody>
      </p:sp>
      <p:sp>
        <p:nvSpPr>
          <p:cNvPr id="29" name=""/>
          <p:cNvSpPr/>
          <p:nvPr/>
        </p:nvSpPr>
        <p:spPr>
          <a:xfrm>
            <a:off x="588483" y="3762375"/>
            <a:ext cx="3461017" cy="50482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National validations:</a:t>
            </a:r>
            <a:r>
              <a:rPr sz="1050">
                <a:solidFill>
                  <a:srgbClr val="121212"/>
                </a:solidFill>
                <a:latin typeface="Lato"/>
                <a:ea typeface="+mn-ea"/>
                <a:cs typeface="Lato"/>
              </a:rPr>
              <a:t> National validations and consultations on the evaluation’s findings</a:t>
            </a:r>
          </a:p>
        </p:txBody>
      </p:sp>
      <p:sp>
        <p:nvSpPr>
          <p:cNvPr id="30" name=""/>
          <p:cNvSpPr/>
          <p:nvPr/>
        </p:nvSpPr>
        <p:spPr>
          <a:xfrm>
            <a:off x="4449163" y="3695700"/>
            <a:ext cx="3680541" cy="50482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Regional consultation</a:t>
            </a:r>
            <a:r>
              <a:rPr sz="1050">
                <a:solidFill>
                  <a:srgbClr val="121212"/>
                </a:solidFill>
                <a:latin typeface="Lato"/>
                <a:ea typeface="+mn-ea"/>
                <a:cs typeface="Lato"/>
              </a:rPr>
              <a:t>: Regional Consultation on ESA Commitment. </a:t>
            </a:r>
          </a:p>
        </p:txBody>
      </p:sp>
      <p:sp>
        <p:nvSpPr>
          <p:cNvPr id="31" name=""/>
          <p:cNvSpPr/>
          <p:nvPr/>
        </p:nvSpPr>
        <p:spPr>
          <a:xfrm>
            <a:off x="648454" y="5495925"/>
            <a:ext cx="3569012" cy="65722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EAC MOH Meeting:</a:t>
            </a:r>
            <a:r>
              <a:rPr sz="1050">
                <a:solidFill>
                  <a:srgbClr val="121212"/>
                </a:solidFill>
                <a:latin typeface="Lato"/>
                <a:ea typeface="+mn-ea"/>
                <a:cs typeface="Lato"/>
              </a:rPr>
              <a:t> 21st Sectoral Council Meeting for Health Ministers – last week of October</a:t>
            </a:r>
          </a:p>
          <a:p>
            <a:pPr algn="l" hangingPunct="0">
              <a:lnSpc>
                <a:spcPct val="100000"/>
              </a:lnSpc>
            </a:pPr>
            <a:r>
              <a:rPr sz="1050">
                <a:solidFill>
                  <a:srgbClr val="121212"/>
                </a:solidFill>
                <a:latin typeface="Lato"/>
                <a:ea typeface="+mn-ea"/>
                <a:cs typeface="Lato"/>
              </a:rPr>
              <a:t/>
            </a:r>
          </a:p>
        </p:txBody>
      </p:sp>
      <p:pic>
        <p:nvPicPr>
          <p:cNvPr id="32" name="Shape-1 copy 1"/>
          <p:cNvPicPr/>
          <p:nvPr/>
        </p:nvPicPr>
        <p:blipFill rotWithShape="1">
          <a:blip r:embed="rId21"/>
          <a:stretch>
            <a:fillRect/>
          </a:stretch>
        </p:blipFill>
        <p:spPr>
          <a:xfrm>
            <a:off x="4439797" y="5095875"/>
            <a:ext cx="3758438" cy="1644551"/>
          </a:xfrm>
          <a:prstGeom prst="rect">
            <a:avLst/>
          </a:prstGeom>
        </p:spPr>
      </p:pic>
      <p:pic>
        <p:nvPicPr>
          <p:cNvPr id="33" name="Shape-1"/>
          <p:cNvPicPr/>
          <p:nvPr/>
        </p:nvPicPr>
        <p:blipFill rotWithShape="1">
          <a:blip r:embed="rId22"/>
          <a:stretch>
            <a:fillRect/>
          </a:stretch>
        </p:blipFill>
        <p:spPr>
          <a:xfrm>
            <a:off x="4477482" y="5153025"/>
            <a:ext cx="3700467" cy="1562975"/>
          </a:xfrm>
          <a:prstGeom prst="rect">
            <a:avLst/>
          </a:prstGeom>
        </p:spPr>
      </p:pic>
      <p:pic>
        <p:nvPicPr>
          <p:cNvPr id="34" name="Banner3"/>
          <p:cNvPicPr/>
          <p:nvPr/>
        </p:nvPicPr>
        <p:blipFill rotWithShape="1">
          <a:blip r:embed="rId23"/>
          <a:stretch>
            <a:fillRect/>
          </a:stretch>
        </p:blipFill>
        <p:spPr>
          <a:xfrm>
            <a:off x="4302630" y="5173940"/>
            <a:ext cx="1327042" cy="317199"/>
          </a:xfrm>
          <a:prstGeom prst="rect">
            <a:avLst/>
          </a:prstGeom>
        </p:spPr>
      </p:pic>
      <p:sp>
        <p:nvSpPr>
          <p:cNvPr id="35" name="Body text copy 4"/>
          <p:cNvSpPr/>
          <p:nvPr/>
        </p:nvSpPr>
        <p:spPr>
          <a:xfrm>
            <a:off x="4437593" y="5238750"/>
            <a:ext cx="977060"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NOVEMBER</a:t>
            </a:r>
          </a:p>
        </p:txBody>
      </p:sp>
      <p:sp>
        <p:nvSpPr>
          <p:cNvPr id="36" name=""/>
          <p:cNvSpPr/>
          <p:nvPr/>
        </p:nvSpPr>
        <p:spPr>
          <a:xfrm>
            <a:off x="4439245" y="5514975"/>
            <a:ext cx="3396220" cy="50482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SADC MOH Meeting: </a:t>
            </a:r>
            <a:r>
              <a:rPr sz="1050">
                <a:solidFill>
                  <a:srgbClr val="121212"/>
                </a:solidFill>
                <a:latin typeface="Lato"/>
                <a:ea typeface="+mn-ea"/>
                <a:cs typeface="Lato"/>
              </a:rPr>
              <a:t>SADC Ministers of Health meeting</a:t>
            </a:r>
          </a:p>
        </p:txBody>
      </p:sp>
      <p:pic>
        <p:nvPicPr>
          <p:cNvPr id="37" name="Shape-1 copy 1"/>
          <p:cNvPicPr/>
          <p:nvPr/>
        </p:nvPicPr>
        <p:blipFill rotWithShape="1">
          <a:blip r:embed="rId24"/>
          <a:stretch>
            <a:fillRect/>
          </a:stretch>
        </p:blipFill>
        <p:spPr>
          <a:xfrm>
            <a:off x="8404337" y="1628775"/>
            <a:ext cx="3758438" cy="1644551"/>
          </a:xfrm>
          <a:prstGeom prst="rect">
            <a:avLst/>
          </a:prstGeom>
        </p:spPr>
      </p:pic>
      <p:pic>
        <p:nvPicPr>
          <p:cNvPr id="38" name="Shape-1"/>
          <p:cNvPicPr/>
          <p:nvPr/>
        </p:nvPicPr>
        <p:blipFill rotWithShape="1">
          <a:blip r:embed="rId25"/>
          <a:stretch>
            <a:fillRect/>
          </a:stretch>
        </p:blipFill>
        <p:spPr>
          <a:xfrm>
            <a:off x="8433224" y="1685925"/>
            <a:ext cx="3700467" cy="1562975"/>
          </a:xfrm>
          <a:prstGeom prst="rect">
            <a:avLst/>
          </a:prstGeom>
        </p:spPr>
      </p:pic>
      <p:pic>
        <p:nvPicPr>
          <p:cNvPr id="39" name="Banner3"/>
          <p:cNvPicPr/>
          <p:nvPr/>
        </p:nvPicPr>
        <p:blipFill rotWithShape="1">
          <a:blip r:embed="rId26"/>
          <a:stretch>
            <a:fillRect/>
          </a:stretch>
        </p:blipFill>
        <p:spPr>
          <a:xfrm>
            <a:off x="8267170" y="1706840"/>
            <a:ext cx="879463" cy="317199"/>
          </a:xfrm>
          <a:prstGeom prst="rect">
            <a:avLst/>
          </a:prstGeom>
        </p:spPr>
      </p:pic>
      <p:sp>
        <p:nvSpPr>
          <p:cNvPr id="40" name="Body text copy 4"/>
          <p:cNvSpPr/>
          <p:nvPr/>
        </p:nvSpPr>
        <p:spPr>
          <a:xfrm>
            <a:off x="8402132" y="1771650"/>
            <a:ext cx="514276"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JUNE</a:t>
            </a:r>
          </a:p>
        </p:txBody>
      </p:sp>
      <p:pic>
        <p:nvPicPr>
          <p:cNvPr id="41" name="Shape-1 copy 1"/>
          <p:cNvPicPr/>
          <p:nvPr/>
        </p:nvPicPr>
        <p:blipFill rotWithShape="1">
          <a:blip r:embed="rId27"/>
          <a:stretch>
            <a:fillRect/>
          </a:stretch>
        </p:blipFill>
        <p:spPr>
          <a:xfrm>
            <a:off x="8408175" y="3362325"/>
            <a:ext cx="3758438" cy="1644551"/>
          </a:xfrm>
          <a:prstGeom prst="rect">
            <a:avLst/>
          </a:prstGeom>
        </p:spPr>
      </p:pic>
      <p:pic>
        <p:nvPicPr>
          <p:cNvPr id="42" name="Shape-1"/>
          <p:cNvPicPr/>
          <p:nvPr/>
        </p:nvPicPr>
        <p:blipFill rotWithShape="1">
          <a:blip r:embed="rId28"/>
          <a:stretch>
            <a:fillRect/>
          </a:stretch>
        </p:blipFill>
        <p:spPr>
          <a:xfrm>
            <a:off x="8442548" y="3409950"/>
            <a:ext cx="3700467" cy="1562975"/>
          </a:xfrm>
          <a:prstGeom prst="rect">
            <a:avLst/>
          </a:prstGeom>
        </p:spPr>
      </p:pic>
      <p:pic>
        <p:nvPicPr>
          <p:cNvPr id="43" name="Banner3"/>
          <p:cNvPicPr/>
          <p:nvPr/>
        </p:nvPicPr>
        <p:blipFill rotWithShape="1">
          <a:blip r:embed="rId29"/>
          <a:stretch>
            <a:fillRect/>
          </a:stretch>
        </p:blipFill>
        <p:spPr>
          <a:xfrm>
            <a:off x="8271008" y="3440390"/>
            <a:ext cx="1318566" cy="317199"/>
          </a:xfrm>
          <a:prstGeom prst="rect">
            <a:avLst/>
          </a:prstGeom>
        </p:spPr>
      </p:pic>
      <p:sp>
        <p:nvSpPr>
          <p:cNvPr id="44" name="Body text copy 4"/>
          <p:cNvSpPr/>
          <p:nvPr/>
        </p:nvSpPr>
        <p:spPr>
          <a:xfrm>
            <a:off x="8405971" y="3505200"/>
            <a:ext cx="1047802"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SEPTEMBER</a:t>
            </a:r>
          </a:p>
        </p:txBody>
      </p:sp>
      <p:pic>
        <p:nvPicPr>
          <p:cNvPr id="45" name="Shape-1 copy 1"/>
          <p:cNvPicPr/>
          <p:nvPr/>
        </p:nvPicPr>
        <p:blipFill rotWithShape="1">
          <a:blip r:embed="rId30"/>
          <a:stretch>
            <a:fillRect/>
          </a:stretch>
        </p:blipFill>
        <p:spPr>
          <a:xfrm>
            <a:off x="8406369" y="5095875"/>
            <a:ext cx="3758438" cy="1644551"/>
          </a:xfrm>
          <a:prstGeom prst="rect">
            <a:avLst/>
          </a:prstGeom>
        </p:spPr>
      </p:pic>
      <p:pic>
        <p:nvPicPr>
          <p:cNvPr id="46" name="Shape-1"/>
          <p:cNvPicPr/>
          <p:nvPr/>
        </p:nvPicPr>
        <p:blipFill rotWithShape="1">
          <a:blip r:embed="rId31"/>
          <a:stretch>
            <a:fillRect/>
          </a:stretch>
        </p:blipFill>
        <p:spPr>
          <a:xfrm>
            <a:off x="8430389" y="5143500"/>
            <a:ext cx="3700467" cy="1562975"/>
          </a:xfrm>
          <a:prstGeom prst="rect">
            <a:avLst/>
          </a:prstGeom>
        </p:spPr>
      </p:pic>
      <p:pic>
        <p:nvPicPr>
          <p:cNvPr id="47" name="Banner3"/>
          <p:cNvPicPr/>
          <p:nvPr/>
        </p:nvPicPr>
        <p:blipFill rotWithShape="1">
          <a:blip r:embed="rId32"/>
          <a:stretch>
            <a:fillRect/>
          </a:stretch>
        </p:blipFill>
        <p:spPr>
          <a:xfrm>
            <a:off x="8269202" y="5173940"/>
            <a:ext cx="1327042" cy="317199"/>
          </a:xfrm>
          <a:prstGeom prst="rect">
            <a:avLst/>
          </a:prstGeom>
        </p:spPr>
      </p:pic>
      <p:sp>
        <p:nvSpPr>
          <p:cNvPr id="48" name="Body text copy 4"/>
          <p:cNvSpPr/>
          <p:nvPr/>
        </p:nvSpPr>
        <p:spPr>
          <a:xfrm>
            <a:off x="8404165" y="5238750"/>
            <a:ext cx="977060" cy="104775"/>
          </a:xfrm>
          <a:prstGeom prst="rect">
            <a:avLst/>
          </a:prstGeom>
        </p:spPr>
        <p:txBody>
          <a:bodyPr spcFirstLastPara="0" anchor="t" tIns="0" bIns="0" lIns="0" rIns="0"/>
          <a:lstStyle/>
          <a:p>
            <a:pPr algn="l" hangingPunct="0">
              <a:lnSpc>
                <a:spcPct val="100000"/>
              </a:lnSpc>
            </a:pPr>
            <a:r>
              <a:rPr sz="750" b="1" spc="375">
                <a:solidFill>
                  <a:srgbClr val="2E282A"/>
                </a:solidFill>
                <a:latin typeface="Lato"/>
                <a:ea typeface="+mn-ea"/>
                <a:cs typeface="Lato"/>
              </a:rPr>
              <a:t>DECEMBER</a:t>
            </a:r>
          </a:p>
        </p:txBody>
      </p:sp>
      <p:sp>
        <p:nvSpPr>
          <p:cNvPr id="49" name=""/>
          <p:cNvSpPr/>
          <p:nvPr/>
        </p:nvSpPr>
        <p:spPr>
          <a:xfrm>
            <a:off x="8405817" y="5514975"/>
            <a:ext cx="3237784" cy="342900"/>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Signing of ESA Commitmen</a:t>
            </a:r>
            <a:r>
              <a:rPr sz="1050">
                <a:solidFill>
                  <a:srgbClr val="121212"/>
                </a:solidFill>
                <a:latin typeface="Lato"/>
                <a:ea typeface="+mn-ea"/>
                <a:cs typeface="Lato"/>
              </a:rPr>
              <a:t>t: Signing event ICASA</a:t>
            </a:r>
          </a:p>
        </p:txBody>
      </p:sp>
      <p:sp>
        <p:nvSpPr>
          <p:cNvPr id="50" name=""/>
          <p:cNvSpPr/>
          <p:nvPr/>
        </p:nvSpPr>
        <p:spPr>
          <a:xfrm>
            <a:off x="8432244" y="1895475"/>
            <a:ext cx="3634992" cy="113347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Issue Paper:</a:t>
            </a:r>
            <a:r>
              <a:rPr sz="1050">
                <a:solidFill>
                  <a:srgbClr val="121212"/>
                </a:solidFill>
                <a:latin typeface="Lato"/>
                <a:ea typeface="+mn-ea"/>
                <a:cs typeface="Lato"/>
              </a:rPr>
              <a:t> Development of an Issue Paper for High Level commitment</a:t>
            </a:r>
          </a:p>
          <a:p>
            <a:pPr algn="l" hangingPunct="0">
              <a:lnSpc>
                <a:spcPct val="100000"/>
              </a:lnSpc>
            </a:pPr>
            <a:r>
              <a:rPr sz="1050" b="1">
                <a:solidFill>
                  <a:srgbClr val="121212"/>
                </a:solidFill>
                <a:latin typeface="Lato"/>
                <a:ea typeface="+mn-ea"/>
                <a:cs typeface="Lato"/>
              </a:rPr>
              <a:t>SADC MOE Meeting: </a:t>
            </a:r>
            <a:r>
              <a:rPr sz="1050">
                <a:solidFill>
                  <a:srgbClr val="121212"/>
                </a:solidFill>
                <a:latin typeface="Lato"/>
                <a:ea typeface="+mn-ea"/>
                <a:cs typeface="Lato"/>
              </a:rPr>
              <a:t>SADC Ministers of Education meeting</a:t>
            </a:r>
          </a:p>
          <a:p>
            <a:pPr algn="l" hangingPunct="0">
              <a:lnSpc>
                <a:spcPct val="100000"/>
              </a:lnSpc>
            </a:pPr>
            <a:r>
              <a:rPr sz="1050" b="1">
                <a:solidFill>
                  <a:srgbClr val="121212"/>
                </a:solidFill>
                <a:latin typeface="Lato"/>
                <a:ea typeface="+mn-ea"/>
                <a:cs typeface="Lato"/>
              </a:rPr>
              <a:t>EAC MOE Meeting: </a:t>
            </a:r>
            <a:r>
              <a:rPr sz="1050">
                <a:solidFill>
                  <a:srgbClr val="121212"/>
                </a:solidFill>
                <a:latin typeface="Lato"/>
                <a:ea typeface="+mn-ea"/>
                <a:cs typeface="Lato"/>
              </a:rPr>
              <a:t>EAC Ministers of Education meeting</a:t>
            </a:r>
          </a:p>
          <a:p>
            <a:pPr algn="l" hangingPunct="0">
              <a:lnSpc>
                <a:spcPct val="100000"/>
              </a:lnSpc>
            </a:pPr>
            <a:r>
              <a:rPr sz="1050" b="1">
                <a:solidFill>
                  <a:srgbClr val="121212"/>
                </a:solidFill>
                <a:latin typeface="Lato"/>
                <a:ea typeface="+mn-ea"/>
                <a:cs typeface="Lato"/>
              </a:rPr>
              <a:t>Regional validation: </a:t>
            </a:r>
            <a:r>
              <a:rPr sz="1050">
                <a:solidFill>
                  <a:srgbClr val="121212"/>
                </a:solidFill>
                <a:latin typeface="Lato"/>
                <a:ea typeface="+mn-ea"/>
                <a:cs typeface="Lato"/>
              </a:rPr>
              <a:t>A virtual validation by extended TCG</a:t>
            </a:r>
          </a:p>
        </p:txBody>
      </p:sp>
      <p:sp>
        <p:nvSpPr>
          <p:cNvPr id="51" name=""/>
          <p:cNvSpPr/>
          <p:nvPr/>
        </p:nvSpPr>
        <p:spPr>
          <a:xfrm>
            <a:off x="8439083" y="3705225"/>
            <a:ext cx="3345956" cy="504825"/>
          </a:xfrm>
          <a:prstGeom prst="rect">
            <a:avLst/>
          </a:prstGeom>
        </p:spPr>
        <p:txBody>
          <a:bodyPr spcFirstLastPara="0" anchor="t" tIns="95250" bIns="0" lIns="95250" rIns="95250"/>
          <a:lstStyle/>
          <a:p>
            <a:pPr algn="l" hangingPunct="0">
              <a:lnSpc>
                <a:spcPct val="100000"/>
              </a:lnSpc>
            </a:pPr>
            <a:r>
              <a:rPr sz="1050" b="1">
                <a:solidFill>
                  <a:srgbClr val="121212"/>
                </a:solidFill>
                <a:latin typeface="Lato"/>
                <a:ea typeface="+mn-ea"/>
                <a:cs typeface="Lato"/>
              </a:rPr>
              <a:t>Drafting</a:t>
            </a:r>
            <a:r>
              <a:rPr sz="1050">
                <a:solidFill>
                  <a:srgbClr val="121212"/>
                </a:solidFill>
                <a:latin typeface="Lato"/>
                <a:ea typeface="+mn-ea"/>
                <a:cs typeface="Lato"/>
              </a:rPr>
              <a:t>: Drafting exercise of the new ESA Commitment</a:t>
            </a:r>
          </a:p>
        </p:txBody>
      </p:sp>
    </p:spTree>
    <p:extLst>
      <p:ext uri="{BB962C8B-B14F-4D97-AF65-F5344CB8AC3E}">
        <p14:creationId xmlns:p14="http://schemas.microsoft.com/office/powerpoint/2010/main" val="393002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7 copy 2"/>
        <p:cNvGrpSpPr/>
        <p:nvPr/>
      </p:nvGrpSpPr>
      <p:grpSpPr>
        <a:xfrm>
          <a:off x="0" y="0"/>
          <a:ext cx="0" cy="0"/>
          <a:chOff x="0" y="0"/>
          <a:chExt cx="0" cy="0"/>
        </a:xfrm>
      </p:grpSpPr>
      <p:sp>
        <p:nvSpPr>
          <p:cNvPr id="2" name="title copy"/>
          <p:cNvSpPr/>
          <p:nvPr/>
        </p:nvSpPr>
        <p:spPr>
          <a:xfrm>
            <a:off x="4495800" y="2847975"/>
            <a:ext cx="3429000" cy="1628775"/>
          </a:xfrm>
          <a:prstGeom prst="rect">
            <a:avLst/>
          </a:prstGeom>
        </p:spPr>
        <p:txBody>
          <a:bodyPr spcFirstLastPara="0" anchor="t" tIns="0" bIns="0" lIns="0" rIns="0"/>
          <a:lstStyle/>
          <a:p>
            <a:pPr algn="l" hangingPunct="0">
              <a:lnSpc>
                <a:spcPct val="100000"/>
              </a:lnSpc>
            </a:pPr>
            <a:r>
              <a:rPr sz="5400">
                <a:solidFill>
                  <a:srgbClr val="2B2B2B"/>
                </a:solidFill>
                <a:latin typeface="Oswald"/>
                <a:ea typeface="+mn-ea"/>
                <a:cs typeface="Oswald"/>
              </a:rPr>
              <a:t>Thank</a:t>
            </a:r>
          </a:p>
          <a:p>
            <a:pPr algn="l" hangingPunct="0">
              <a:lnSpc>
                <a:spcPct val="100000"/>
              </a:lnSpc>
            </a:pPr>
            <a:r>
              <a:rPr sz="5400">
                <a:solidFill>
                  <a:srgbClr val="2B2B2B"/>
                </a:solidFill>
                <a:latin typeface="Oswald"/>
                <a:ea typeface="+mn-ea"/>
                <a:cs typeface="Oswald"/>
              </a:rPr>
              <a:t>You</a:t>
            </a:r>
          </a:p>
        </p:txBody>
      </p:sp>
      <p:pic>
        <p:nvPicPr>
          <p:cNvPr id="3" name="Line-24"/>
          <p:cNvPicPr/>
          <p:nvPr/>
        </p:nvPicPr>
        <p:blipFill rotWithShape="1">
          <a:blip r:embed="rId3"/>
          <a:stretch>
            <a:fillRect/>
          </a:stretch>
        </p:blipFill>
        <p:spPr>
          <a:xfrm rot="5400000">
            <a:off x="1817917" y="2213555"/>
            <a:ext cx="4617042" cy="180975"/>
          </a:xfrm>
          <a:prstGeom prst="rect">
            <a:avLst/>
          </a:prstGeom>
        </p:spPr>
      </p:pic>
      <p:pic>
        <p:nvPicPr>
          <p:cNvPr id="4" name="Young People Today PNG Logo-10.png"/>
          <p:cNvPicPr/>
          <p:nvPr/>
        </p:nvPicPr>
        <p:blipFill rotWithShape="1">
          <a:blip r:embed="rId4"/>
          <a:stretch>
            <a:fillRect/>
          </a:stretch>
        </p:blipFill>
        <p:spPr>
          <a:xfrm>
            <a:off x="11210925" y="5476875"/>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1"/>
        <p:cNvGrpSpPr/>
        <p:nvPr/>
      </p:nvGrpSpPr>
      <p:grpSpPr>
        <a:xfrm>
          <a:off x="0" y="0"/>
          <a:ext cx="0" cy="0"/>
          <a:chOff x="0" y="0"/>
          <a:chExt cx="0" cy="0"/>
        </a:xfrm>
      </p:grpSpPr>
      <p:pic>
        <p:nvPicPr>
          <p:cNvPr id="2" name="Shape2"/>
          <p:cNvPicPr/>
          <p:nvPr/>
        </p:nvPicPr>
        <p:blipFill rotWithShape="1">
          <a:blip r:embed="rId3"/>
          <a:stretch>
            <a:fillRect/>
          </a:stretch>
        </p:blipFill>
        <p:spPr>
          <a:xfrm>
            <a:off x="0" y="400050"/>
            <a:ext cx="5767392" cy="488553"/>
          </a:xfrm>
          <a:prstGeom prst="rect">
            <a:avLst/>
          </a:prstGeom>
        </p:spPr>
      </p:pic>
      <p:sp>
        <p:nvSpPr>
          <p:cNvPr id="3" name="title"/>
          <p:cNvSpPr/>
          <p:nvPr/>
        </p:nvSpPr>
        <p:spPr>
          <a:xfrm>
            <a:off x="1066800" y="419100"/>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Commitment Countries</a:t>
            </a:r>
          </a:p>
        </p:txBody>
      </p:sp>
      <p:pic>
        <p:nvPicPr>
          <p:cNvPr id="4" name="Young People Today PNG Logo-10.png"/>
          <p:cNvPicPr/>
          <p:nvPr/>
        </p:nvPicPr>
        <p:blipFill rotWithShape="1">
          <a:blip r:embed="rId4"/>
          <a:stretch>
            <a:fillRect/>
          </a:stretch>
        </p:blipFill>
        <p:spPr>
          <a:xfrm>
            <a:off x="11306175" y="5486400"/>
            <a:ext cx="2164178" cy="2164178"/>
          </a:xfrm>
          <a:prstGeom prst="rect">
            <a:avLst/>
          </a:prstGeom>
        </p:spPr>
      </p:pic>
      <p:pic>
        <p:nvPicPr>
          <p:cNvPr id="5" name="Africa"/>
          <p:cNvPicPr/>
          <p:nvPr/>
        </p:nvPicPr>
        <p:blipFill rotWithShape="1">
          <a:blip r:embed="rId5"/>
          <a:stretch>
            <a:fillRect/>
          </a:stretch>
        </p:blipFill>
        <p:spPr>
          <a:xfrm>
            <a:off x="2009775" y="990600"/>
            <a:ext cx="5401342" cy="5634830"/>
          </a:xfrm>
          <a:prstGeom prst="rect">
            <a:avLst/>
          </a:prstGeom>
        </p:spPr>
      </p:pic>
      <p:sp>
        <p:nvSpPr>
          <p:cNvPr id="6" name="title copy"/>
          <p:cNvSpPr/>
          <p:nvPr/>
        </p:nvSpPr>
        <p:spPr>
          <a:xfrm>
            <a:off x="7134225" y="4133850"/>
            <a:ext cx="5378838" cy="2057400"/>
          </a:xfrm>
          <a:prstGeom prst="rect">
            <a:avLst/>
          </a:prstGeom>
        </p:spPr>
        <p:txBody>
          <a:bodyPr spcFirstLastPara="0" anchor="t" tIns="0" bIns="0" lIns="0" rIns="0"/>
          <a:lstStyle/>
          <a:p>
            <a:pPr algn="l" hangingPunct="0">
              <a:lnSpc>
                <a:spcPct val="125000"/>
              </a:lnSpc>
            </a:pPr>
            <a:r>
              <a:rPr sz="1800">
                <a:solidFill>
                  <a:srgbClr val="2B2B2B"/>
                </a:solidFill>
                <a:latin typeface="Lato Light"/>
                <a:ea typeface="+mn-ea"/>
                <a:cs typeface="Lato Light"/>
              </a:rPr>
              <a:t>Angola, Burundi, DR Congo, Zambia, Zimbabwe, Botswana, Namibia, Swaziland, Lesotho, South Africa,  Ethiopia, South Sudan, Kenya, Uganda, Rwanda, Seychelles, Tanzania, Malawi, Mauritius, Madagascar, Mozambique</a:t>
            </a:r>
          </a:p>
          <a:p>
            <a:pPr algn="l" hangingPunct="0">
              <a:lnSpc>
                <a:spcPct val="125000"/>
              </a:lnSpc>
            </a:pPr>
            <a:r>
              <a:rPr sz="1800">
                <a:solidFill>
                  <a:srgbClr val="2B2B2B"/>
                </a:solidFill>
                <a:latin typeface="Lato Light"/>
                <a:ea typeface="+mn-ea"/>
                <a:cs typeface="Lato Light"/>
              </a:rPr>
              <a:t/>
            </a:r>
          </a:p>
        </p:txBody>
      </p:sp>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lide 8"/>
        <p:cNvGrpSpPr/>
        <p:nvPr/>
      </p:nvGrpSpPr>
      <p:grpSpPr>
        <a:xfrm>
          <a:off x="0" y="0"/>
          <a:ext cx="0" cy="0"/>
          <a:chOff x="0" y="0"/>
          <a:chExt cx="0" cy="0"/>
        </a:xfrm>
      </p:grpSpPr>
      <p:pic>
        <p:nvPicPr>
          <p:cNvPr id="2" name="Shape-1"/>
          <p:cNvPicPr/>
          <p:nvPr/>
        </p:nvPicPr>
        <p:blipFill rotWithShape="1">
          <a:blip r:embed="rId3"/>
          <a:stretch>
            <a:fillRect/>
          </a:stretch>
        </p:blipFill>
        <p:spPr>
          <a:xfrm>
            <a:off x="6096000" y="9525"/>
            <a:ext cx="6947371" cy="7328222"/>
          </a:xfrm>
          <a:prstGeom prst="rect">
            <a:avLst/>
          </a:prstGeom>
        </p:spPr>
      </p:pic>
      <p:pic>
        <p:nvPicPr>
          <p:cNvPr id="3" name="Line-24"/>
          <p:cNvPicPr/>
          <p:nvPr/>
        </p:nvPicPr>
        <p:blipFill rotWithShape="1">
          <a:blip r:embed="rId4"/>
          <a:stretch>
            <a:fillRect/>
          </a:stretch>
        </p:blipFill>
        <p:spPr>
          <a:xfrm>
            <a:off x="1019175" y="1692151"/>
            <a:ext cx="10679063" cy="57150"/>
          </a:xfrm>
          <a:prstGeom prst="rect">
            <a:avLst/>
          </a:prstGeom>
        </p:spPr>
      </p:pic>
      <p:pic>
        <p:nvPicPr>
          <p:cNvPr id="4" name="Line-24"/>
          <p:cNvPicPr/>
          <p:nvPr/>
        </p:nvPicPr>
        <p:blipFill rotWithShape="1">
          <a:blip r:embed="rId5"/>
          <a:stretch>
            <a:fillRect/>
          </a:stretch>
        </p:blipFill>
        <p:spPr>
          <a:xfrm>
            <a:off x="1028700" y="1079624"/>
            <a:ext cx="10679063" cy="57150"/>
          </a:xfrm>
          <a:prstGeom prst="rect">
            <a:avLst/>
          </a:prstGeom>
        </p:spPr>
      </p:pic>
      <p:sp>
        <p:nvSpPr>
          <p:cNvPr id="5" name="title"/>
          <p:cNvSpPr/>
          <p:nvPr/>
        </p:nvSpPr>
        <p:spPr>
          <a:xfrm>
            <a:off x="647700" y="1857375"/>
            <a:ext cx="4963683" cy="41148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A good quality CSE curriculum framework is in place and being implemented in each of the 20 countries.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Pre- and in-service SRH and CSE training for teachers, health and social workers in place and being implemented in 20 countries.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By the end of 2015, decrease by 50% the number of adolescents and young people who do not have access to equitable, accessible, acceptable, appropriate and effective youth-friendly SRH services, including HIV.</a:t>
            </a:r>
          </a:p>
          <a:p>
            <a:pPr algn="l" hangingPunct="0">
              <a:lnSpc>
                <a:spcPct val="125000"/>
              </a:lnSpc>
            </a:pPr>
            <a:r>
              <a:rPr sz="1800">
                <a:solidFill>
                  <a:srgbClr val="2B2B2B"/>
                </a:solidFill>
                <a:latin typeface="Lato"/>
                <a:ea typeface="+mn-ea"/>
                <a:cs typeface="Lato"/>
              </a:rPr>
              <a:t/>
            </a:r>
          </a:p>
        </p:txBody>
      </p:sp>
      <p:sp>
        <p:nvSpPr>
          <p:cNvPr id="6" name="title copy"/>
          <p:cNvSpPr/>
          <p:nvPr/>
        </p:nvSpPr>
        <p:spPr>
          <a:xfrm>
            <a:off x="6376719" y="1847850"/>
            <a:ext cx="5994315" cy="41148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Consolidate recent and hard-won gains in the reduction of HIV prevalence in ESA and push towards eliminating all new HIV infections among adolescents and young people aged 10 - 24.</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Increase to 95% the number of adolescents and young people aged 10 - 24 who demonstrate comprehensive HIV prevention knowledge levels.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Reduce early and unintended pregnancies among young people by 75%</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Eliminate gender-based violence and child marriage.</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Increase the number of schools and teachers training institutions that provide CSE to 75%.</a:t>
            </a:r>
          </a:p>
        </p:txBody>
      </p:sp>
      <p:sp>
        <p:nvSpPr>
          <p:cNvPr id="7" name="title copy"/>
          <p:cNvSpPr/>
          <p:nvPr/>
        </p:nvSpPr>
        <p:spPr>
          <a:xfrm>
            <a:off x="1340846" y="1238250"/>
            <a:ext cx="2458145"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2015 targets</a:t>
            </a:r>
          </a:p>
        </p:txBody>
      </p:sp>
      <p:sp>
        <p:nvSpPr>
          <p:cNvPr id="8" name="title copy"/>
          <p:cNvSpPr/>
          <p:nvPr/>
        </p:nvSpPr>
        <p:spPr>
          <a:xfrm>
            <a:off x="6743700" y="1238250"/>
            <a:ext cx="4095750"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2020 targets</a:t>
            </a:r>
          </a:p>
        </p:txBody>
      </p:sp>
      <p:pic>
        <p:nvPicPr>
          <p:cNvPr id="9" name="Shape2"/>
          <p:cNvPicPr/>
          <p:nvPr/>
        </p:nvPicPr>
        <p:blipFill rotWithShape="1">
          <a:blip r:embed="rId6"/>
          <a:stretch>
            <a:fillRect/>
          </a:stretch>
        </p:blipFill>
        <p:spPr>
          <a:xfrm>
            <a:off x="0" y="238125"/>
            <a:ext cx="5767392" cy="488553"/>
          </a:xfrm>
          <a:prstGeom prst="rect">
            <a:avLst/>
          </a:prstGeom>
        </p:spPr>
      </p:pic>
      <p:sp>
        <p:nvSpPr>
          <p:cNvPr id="10" name="title"/>
          <p:cNvSpPr/>
          <p:nvPr/>
        </p:nvSpPr>
        <p:spPr>
          <a:xfrm>
            <a:off x="1066800" y="238125"/>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ESA Commitment Targets</a:t>
            </a:r>
          </a:p>
        </p:txBody>
      </p:sp>
      <p:pic>
        <p:nvPicPr>
          <p:cNvPr id="11" name="Young People Today PNG Logo-10.png"/>
          <p:cNvPicPr/>
          <p:nvPr/>
        </p:nvPicPr>
        <p:blipFill rotWithShape="1">
          <a:blip r:embed="rId7"/>
          <a:stretch>
            <a:fillRect/>
          </a:stretch>
        </p:blipFill>
        <p:spPr>
          <a:xfrm>
            <a:off x="11296536" y="5553075"/>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BFF"/>
        </a:solidFill>
        <a:effectLst/>
      </p:bgPr>
    </p:bg>
    <p:spTree>
      <p:nvGrpSpPr>
        <p:cNvPr id="1" name="Slide 8 copy 2"/>
        <p:cNvGrpSpPr/>
        <p:nvPr/>
      </p:nvGrpSpPr>
      <p:grpSpPr>
        <a:xfrm>
          <a:off x="0" y="0"/>
          <a:ext cx="0" cy="0"/>
          <a:chOff x="0" y="0"/>
          <a:chExt cx="0" cy="0"/>
        </a:xfrm>
      </p:grpSpPr>
      <p:sp>
        <p:nvSpPr>
          <p:cNvPr id="2" name="title"/>
          <p:cNvSpPr/>
          <p:nvPr/>
        </p:nvSpPr>
        <p:spPr>
          <a:xfrm>
            <a:off x="1928521" y="3209925"/>
            <a:ext cx="9266237" cy="13716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DAC Criteria (Effectiveness, Relevance &amp; Coherence, Efficiency, Sustainability) + Emerging issues </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Mixed methods</a:t>
            </a:r>
          </a:p>
          <a:p>
            <a:pPr algn="l" hangingPunct="0">
              <a:lnSpc>
                <a:spcPct val="125000"/>
              </a:lnSpc>
            </a:pPr>
            <a:r>
              <a:rPr sz="1800">
                <a:solidFill>
                  <a:srgbClr val="2B2B2B"/>
                </a:solidFill>
                <a:latin typeface="Lato"/>
                <a:ea typeface="+mn-ea"/>
                <a:cs typeface="Lato"/>
              </a:rPr>
              <a:t/>
            </a:r>
          </a:p>
        </p:txBody>
      </p:sp>
      <p:pic>
        <p:nvPicPr>
          <p:cNvPr id="3" name="Shape2"/>
          <p:cNvPicPr/>
          <p:nvPr/>
        </p:nvPicPr>
        <p:blipFill rotWithShape="1">
          <a:blip r:embed="rId3"/>
          <a:stretch>
            <a:fillRect/>
          </a:stretch>
        </p:blipFill>
        <p:spPr>
          <a:xfrm>
            <a:off x="-58961" y="2533650"/>
            <a:ext cx="6946891" cy="488553"/>
          </a:xfrm>
          <a:prstGeom prst="rect">
            <a:avLst/>
          </a:prstGeom>
        </p:spPr>
      </p:pic>
      <p:sp>
        <p:nvSpPr>
          <p:cNvPr id="4" name="title"/>
          <p:cNvSpPr/>
          <p:nvPr/>
        </p:nvSpPr>
        <p:spPr>
          <a:xfrm>
            <a:off x="1074514" y="2533650"/>
            <a:ext cx="5554464"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Evaluation Approach and Methods</a:t>
            </a:r>
          </a:p>
        </p:txBody>
      </p:sp>
      <p:pic>
        <p:nvPicPr>
          <p:cNvPr id="5" name="Young People Today PNG Logo-10.png"/>
          <p:cNvPicPr/>
          <p:nvPr/>
        </p:nvPicPr>
        <p:blipFill rotWithShape="1">
          <a:blip r:embed="rId4"/>
          <a:stretch>
            <a:fillRect/>
          </a:stretch>
        </p:blipFill>
        <p:spPr>
          <a:xfrm>
            <a:off x="11287125" y="5534025"/>
            <a:ext cx="2164178" cy="2164178"/>
          </a:xfrm>
          <a:prstGeom prst="rect">
            <a:avLst/>
          </a:prstGeom>
        </p:spPr>
      </p:pic>
      <p:sp>
        <p:nvSpPr>
          <p:cNvPr id="6" name="title copy 1"/>
          <p:cNvSpPr/>
          <p:nvPr/>
        </p:nvSpPr>
        <p:spPr>
          <a:xfrm>
            <a:off x="1921856" y="5972175"/>
            <a:ext cx="8962303" cy="6858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Triangulation and Analysis</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Co-creation of recommendations</a:t>
            </a:r>
          </a:p>
        </p:txBody>
      </p:sp>
      <p:sp>
        <p:nvSpPr>
          <p:cNvPr id="7" name="title copy 2"/>
          <p:cNvSpPr/>
          <p:nvPr/>
        </p:nvSpPr>
        <p:spPr>
          <a:xfrm>
            <a:off x="2428777" y="4248150"/>
            <a:ext cx="7777671" cy="1714500"/>
          </a:xfrm>
          <a:prstGeom prst="rect">
            <a:avLst/>
          </a:prstGeom>
        </p:spPr>
        <p:txBody>
          <a:bodyPr spcFirstLastPara="0" anchor="t" tIns="0" bIns="0" lIns="0" rIns="0"/>
          <a:lstStyle/>
          <a:p>
            <a:pPr algn="l" marL="228600" indent="-228600" hangingPunct="0">
              <a:lnSpc>
                <a:spcPct val="125000"/>
              </a:lnSpc>
              <a:buClr>
                <a:srgbClr val="2B2B2B"/>
              </a:buClr>
              <a:buFont typeface="Wingdings" panose="020B0604020202020204" pitchFamily="34" charset="0"/>
              <a:buChar char="§"/>
            </a:pPr>
            <a:r>
              <a:rPr sz="1800">
                <a:solidFill>
                  <a:srgbClr val="2B2B2B"/>
                </a:solidFill>
                <a:latin typeface="Lato"/>
                <a:ea typeface="+mn-ea"/>
                <a:cs typeface="Lato"/>
              </a:rPr>
              <a:t>Stakeholder Mapping &amp; Document Review (Desk study)</a:t>
            </a:r>
          </a:p>
          <a:p>
            <a:pPr algn="l" marL="228600" indent="-228600" hangingPunct="0">
              <a:lnSpc>
                <a:spcPct val="125000"/>
              </a:lnSpc>
              <a:buClr>
                <a:srgbClr val="2B2B2B"/>
              </a:buClr>
              <a:buFont typeface="Wingdings" panose="020B0604020202020204" pitchFamily="34" charset="0"/>
              <a:buChar char="§"/>
            </a:pPr>
            <a:r>
              <a:rPr sz="1800">
                <a:solidFill>
                  <a:srgbClr val="2B2B2B"/>
                </a:solidFill>
                <a:latin typeface="Lato"/>
                <a:ea typeface="+mn-ea"/>
                <a:cs typeface="Lato"/>
              </a:rPr>
              <a:t>Regional online survey (all 21 countries)</a:t>
            </a:r>
          </a:p>
          <a:p>
            <a:pPr algn="l" marL="228600" indent="-228600" hangingPunct="0">
              <a:lnSpc>
                <a:spcPct val="125000"/>
              </a:lnSpc>
              <a:buClr>
                <a:srgbClr val="2B2B2B"/>
              </a:buClr>
              <a:buFont typeface="Wingdings" panose="020B0604020202020204" pitchFamily="34" charset="0"/>
              <a:buChar char="§"/>
            </a:pPr>
            <a:r>
              <a:rPr sz="1800">
                <a:solidFill>
                  <a:srgbClr val="2B2B2B"/>
                </a:solidFill>
                <a:latin typeface="Lato"/>
                <a:ea typeface="+mn-ea"/>
                <a:cs typeface="Lato"/>
              </a:rPr>
              <a:t>Online regional in-depth interviews (KIIs) </a:t>
            </a:r>
          </a:p>
          <a:p>
            <a:pPr algn="l" marL="228600" indent="-228600" hangingPunct="0">
              <a:lnSpc>
                <a:spcPct val="125000"/>
              </a:lnSpc>
              <a:buClr>
                <a:srgbClr val="2B2B2B"/>
              </a:buClr>
              <a:buFont typeface="Wingdings" panose="020B0604020202020204" pitchFamily="34" charset="0"/>
              <a:buChar char="§"/>
            </a:pPr>
            <a:r>
              <a:rPr sz="1800">
                <a:solidFill>
                  <a:srgbClr val="2B2B2B"/>
                </a:solidFill>
                <a:latin typeface="Lato"/>
                <a:ea typeface="+mn-ea"/>
                <a:cs typeface="Lato"/>
              </a:rPr>
              <a:t>10 in-depth country case studies (including selected KIIs and FGDs when possible with beneficiaries) </a:t>
            </a:r>
          </a:p>
        </p:txBody>
      </p:sp>
      <p:sp>
        <p:nvSpPr>
          <p:cNvPr id="8" name="title"/>
          <p:cNvSpPr/>
          <p:nvPr/>
        </p:nvSpPr>
        <p:spPr>
          <a:xfrm>
            <a:off x="1912629" y="952500"/>
            <a:ext cx="9191108" cy="17145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Assess progress made in achieving the 2015 and 2020 targets of the ESA Commitment </a:t>
            </a:r>
            <a:r>
              <a:rPr sz="1800" b="1">
                <a:solidFill>
                  <a:srgbClr val="2B2B2B"/>
                </a:solidFill>
                <a:latin typeface="Lato"/>
                <a:ea typeface="+mn-ea"/>
                <a:cs typeface="Lato"/>
              </a:rPr>
              <a:t>Regional Accountability Framework (RAF)</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Assess </a:t>
            </a:r>
            <a:r>
              <a:rPr sz="1800" b="1">
                <a:solidFill>
                  <a:srgbClr val="2B2B2B"/>
                </a:solidFill>
                <a:latin typeface="Lato"/>
                <a:ea typeface="+mn-ea"/>
                <a:cs typeface="Lato"/>
              </a:rPr>
              <a:t>processes </a:t>
            </a:r>
            <a:r>
              <a:rPr sz="1800">
                <a:solidFill>
                  <a:srgbClr val="2B2B2B"/>
                </a:solidFill>
                <a:latin typeface="Lato"/>
                <a:ea typeface="+mn-ea"/>
                <a:cs typeface="Lato"/>
              </a:rPr>
              <a:t>-e.g. efficiency of the multi-sectoral mechanisms; coordinating mechanisms</a:t>
            </a:r>
          </a:p>
          <a:p>
            <a:pPr algn="l" hangingPunct="0">
              <a:lnSpc>
                <a:spcPct val="125000"/>
              </a:lnSpc>
            </a:pPr>
            <a:r>
              <a:rPr sz="1800">
                <a:solidFill>
                  <a:srgbClr val="2B2B2B"/>
                </a:solidFill>
                <a:latin typeface="Lato"/>
                <a:ea typeface="+mn-ea"/>
                <a:cs typeface="Lato"/>
              </a:rPr>
              <a:t/>
            </a:r>
          </a:p>
        </p:txBody>
      </p:sp>
      <p:pic>
        <p:nvPicPr>
          <p:cNvPr id="9" name="Shape2"/>
          <p:cNvPicPr/>
          <p:nvPr/>
        </p:nvPicPr>
        <p:blipFill rotWithShape="1">
          <a:blip r:embed="rId5"/>
          <a:stretch>
            <a:fillRect/>
          </a:stretch>
        </p:blipFill>
        <p:spPr>
          <a:xfrm>
            <a:off x="-52675" y="285750"/>
            <a:ext cx="6946891" cy="488553"/>
          </a:xfrm>
          <a:prstGeom prst="rect">
            <a:avLst/>
          </a:prstGeom>
        </p:spPr>
      </p:pic>
      <p:sp>
        <p:nvSpPr>
          <p:cNvPr id="10" name="title"/>
          <p:cNvSpPr/>
          <p:nvPr/>
        </p:nvSpPr>
        <p:spPr>
          <a:xfrm>
            <a:off x="1080800" y="285750"/>
            <a:ext cx="5554464"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Evaluation Aim</a:t>
            </a: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7"/>
        <p:cNvGrpSpPr/>
        <p:nvPr/>
      </p:nvGrpSpPr>
      <p:grpSpPr>
        <a:xfrm>
          <a:off x="0" y="0"/>
          <a:ext cx="0" cy="0"/>
          <a:chOff x="0" y="0"/>
          <a:chExt cx="0" cy="0"/>
        </a:xfrm>
      </p:grpSpPr>
      <p:sp>
        <p:nvSpPr>
          <p:cNvPr id="2" name="title copy"/>
          <p:cNvSpPr/>
          <p:nvPr/>
        </p:nvSpPr>
        <p:spPr>
          <a:xfrm>
            <a:off x="4495800" y="2847975"/>
            <a:ext cx="3429000" cy="1628775"/>
          </a:xfrm>
          <a:prstGeom prst="rect">
            <a:avLst/>
          </a:prstGeom>
        </p:spPr>
        <p:txBody>
          <a:bodyPr spcFirstLastPara="0" anchor="t" tIns="0" bIns="0" lIns="0" rIns="0"/>
          <a:lstStyle/>
          <a:p>
            <a:pPr algn="l" hangingPunct="0">
              <a:lnSpc>
                <a:spcPct val="100000"/>
              </a:lnSpc>
            </a:pPr>
            <a:r>
              <a:rPr sz="5400">
                <a:solidFill>
                  <a:srgbClr val="2B2B2B"/>
                </a:solidFill>
                <a:latin typeface="Oswald"/>
                <a:ea typeface="+mn-ea"/>
                <a:cs typeface="Oswald"/>
              </a:rPr>
              <a:t>Key</a:t>
            </a:r>
          </a:p>
          <a:p>
            <a:pPr algn="l" hangingPunct="0">
              <a:lnSpc>
                <a:spcPct val="100000"/>
              </a:lnSpc>
            </a:pPr>
            <a:r>
              <a:rPr sz="5400">
                <a:solidFill>
                  <a:srgbClr val="2B2B2B"/>
                </a:solidFill>
                <a:latin typeface="Oswald"/>
                <a:ea typeface="+mn-ea"/>
                <a:cs typeface="Oswald"/>
              </a:rPr>
              <a:t>Findings</a:t>
            </a:r>
          </a:p>
        </p:txBody>
      </p:sp>
      <p:pic>
        <p:nvPicPr>
          <p:cNvPr id="3" name="Line-24"/>
          <p:cNvPicPr/>
          <p:nvPr/>
        </p:nvPicPr>
        <p:blipFill rotWithShape="1">
          <a:blip r:embed="rId3"/>
          <a:stretch>
            <a:fillRect/>
          </a:stretch>
        </p:blipFill>
        <p:spPr>
          <a:xfrm rot="5400000">
            <a:off x="1817917" y="2213555"/>
            <a:ext cx="4617042" cy="180975"/>
          </a:xfrm>
          <a:prstGeom prst="rect">
            <a:avLst/>
          </a:prstGeom>
        </p:spPr>
      </p:pic>
      <p:pic>
        <p:nvPicPr>
          <p:cNvPr id="4" name="Young People Today PNG Logo-10.png"/>
          <p:cNvPicPr/>
          <p:nvPr/>
        </p:nvPicPr>
        <p:blipFill rotWithShape="1">
          <a:blip r:embed="rId4"/>
          <a:stretch>
            <a:fillRect/>
          </a:stretch>
        </p:blipFill>
        <p:spPr>
          <a:xfrm>
            <a:off x="11229975" y="5476875"/>
            <a:ext cx="2164178" cy="2164178"/>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3"/>
        <p:cNvGrpSpPr/>
        <p:nvPr/>
      </p:nvGrpSpPr>
      <p:grpSpPr>
        <a:xfrm>
          <a:off x="0" y="0"/>
          <a:ext cx="0" cy="0"/>
          <a:chOff x="0" y="0"/>
          <a:chExt cx="0" cy="0"/>
        </a:xfrm>
      </p:grpSpPr>
      <p:pic>
        <p:nvPicPr>
          <p:cNvPr id="2" name="Shape2"/>
          <p:cNvPicPr/>
          <p:nvPr/>
        </p:nvPicPr>
        <p:blipFill rotWithShape="1">
          <a:blip r:embed="rId3"/>
          <a:stretch>
            <a:fillRect/>
          </a:stretch>
        </p:blipFill>
        <p:spPr>
          <a:xfrm>
            <a:off x="0" y="400050"/>
            <a:ext cx="5767392" cy="488553"/>
          </a:xfrm>
          <a:prstGeom prst="rect">
            <a:avLst/>
          </a:prstGeom>
        </p:spPr>
      </p:pic>
      <p:sp>
        <p:nvSpPr>
          <p:cNvPr id="3" name="title"/>
          <p:cNvSpPr/>
          <p:nvPr/>
        </p:nvSpPr>
        <p:spPr>
          <a:xfrm>
            <a:off x="947459" y="409575"/>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Relevance and Coherence</a:t>
            </a:r>
          </a:p>
        </p:txBody>
      </p:sp>
      <p:sp>
        <p:nvSpPr>
          <p:cNvPr id="4" name="title copy"/>
          <p:cNvSpPr/>
          <p:nvPr/>
        </p:nvSpPr>
        <p:spPr>
          <a:xfrm>
            <a:off x="956209" y="895350"/>
            <a:ext cx="10606961" cy="685800"/>
          </a:xfrm>
          <a:prstGeom prst="rect">
            <a:avLst/>
          </a:prstGeom>
        </p:spPr>
        <p:txBody>
          <a:bodyPr spcFirstLastPara="0" anchor="t" tIns="0" bIns="0" lIns="0" rIns="0"/>
          <a:lstStyle/>
          <a:p>
            <a:pPr algn="l" hangingPunct="0">
              <a:lnSpc>
                <a:spcPct val="125000"/>
              </a:lnSpc>
            </a:pPr>
            <a:r>
              <a:rPr sz="1800">
                <a:solidFill>
                  <a:srgbClr val="2B2B2B"/>
                </a:solidFill>
                <a:latin typeface="Lato Light"/>
                <a:ea typeface="+mn-ea"/>
                <a:cs typeface="Lato Light"/>
              </a:rPr>
              <a:t>ESA Commitment influence on the development of national and regional ASRHR laws, policies, and strategies</a:t>
            </a:r>
          </a:p>
          <a:p>
            <a:pPr algn="l" hangingPunct="0">
              <a:lnSpc>
                <a:spcPct val="125000"/>
              </a:lnSpc>
            </a:pPr>
            <a:r>
              <a:rPr sz="1800">
                <a:solidFill>
                  <a:srgbClr val="2B2B2B"/>
                </a:solidFill>
                <a:latin typeface="Lato Light"/>
                <a:ea typeface="+mn-ea"/>
                <a:cs typeface="Lato Light"/>
              </a:rPr>
              <a:t/>
            </a:r>
          </a:p>
        </p:txBody>
      </p:sp>
      <p:pic>
        <p:nvPicPr>
          <p:cNvPr id="5" name="Young People Today PNG Logo-10.png"/>
          <p:cNvPicPr/>
          <p:nvPr/>
        </p:nvPicPr>
        <p:blipFill rotWithShape="1">
          <a:blip r:embed="rId4"/>
          <a:stretch>
            <a:fillRect/>
          </a:stretch>
        </p:blipFill>
        <p:spPr>
          <a:xfrm>
            <a:off x="11249025" y="5495925"/>
            <a:ext cx="2164178" cy="2164178"/>
          </a:xfrm>
          <a:prstGeom prst="rect">
            <a:avLst/>
          </a:prstGeom>
        </p:spPr>
      </p:pic>
      <p:sp>
        <p:nvSpPr>
          <p:cNvPr id="6" name="title copy copy 1"/>
          <p:cNvSpPr/>
          <p:nvPr/>
        </p:nvSpPr>
        <p:spPr>
          <a:xfrm>
            <a:off x="1304925" y="2362200"/>
            <a:ext cx="10918445" cy="30861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ESA commitment increased </a:t>
            </a:r>
            <a:r>
              <a:rPr sz="1800" b="1">
                <a:solidFill>
                  <a:srgbClr val="2B2B2B"/>
                </a:solidFill>
                <a:latin typeface="Lato"/>
                <a:ea typeface="+mn-ea"/>
                <a:cs typeface="Lato"/>
              </a:rPr>
              <a:t>political will and engagement </a:t>
            </a:r>
            <a:r>
              <a:rPr sz="1800">
                <a:solidFill>
                  <a:srgbClr val="2B2B2B"/>
                </a:solidFill>
                <a:latin typeface="Lato"/>
                <a:ea typeface="+mn-ea"/>
                <a:cs typeface="Lato"/>
              </a:rPr>
              <a:t>on A&amp;Y SRHR </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Countries with legal and policy frameworks in place used the ESA Commitment to advance implementation by developing </a:t>
            </a:r>
            <a:r>
              <a:rPr sz="1800" b="1">
                <a:solidFill>
                  <a:srgbClr val="2B2B2B"/>
                </a:solidFill>
                <a:latin typeface="Lato"/>
                <a:ea typeface="+mn-ea"/>
                <a:cs typeface="Lato"/>
              </a:rPr>
              <a:t>national strategies</a:t>
            </a:r>
            <a:r>
              <a:rPr sz="1800">
                <a:solidFill>
                  <a:srgbClr val="2B2B2B"/>
                </a:solidFill>
                <a:latin typeface="Lato"/>
                <a:ea typeface="+mn-ea"/>
                <a:cs typeface="Lato"/>
              </a:rPr>
              <a:t> and implementing guidelines on SRHR</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ESA Commitment facilitated creation of a</a:t>
            </a:r>
            <a:r>
              <a:rPr sz="1800" b="1">
                <a:solidFill>
                  <a:srgbClr val="2B2B2B"/>
                </a:solidFill>
                <a:latin typeface="Lato"/>
                <a:ea typeface="+mn-ea"/>
                <a:cs typeface="Lato"/>
              </a:rPr>
              <a:t>dvocacy windows</a:t>
            </a:r>
            <a:r>
              <a:rPr sz="1800">
                <a:solidFill>
                  <a:srgbClr val="2B2B2B"/>
                </a:solidFill>
                <a:latin typeface="Lato"/>
                <a:ea typeface="+mn-ea"/>
                <a:cs typeface="Lato"/>
              </a:rPr>
              <a:t> for </a:t>
            </a:r>
            <a:r>
              <a:rPr sz="1800" b="1">
                <a:solidFill>
                  <a:srgbClr val="2B2B2B"/>
                </a:solidFill>
                <a:latin typeface="Lato"/>
                <a:ea typeface="+mn-ea"/>
                <a:cs typeface="Lato"/>
              </a:rPr>
              <a:t>CSOs </a:t>
            </a:r>
            <a:r>
              <a:rPr sz="1800">
                <a:solidFill>
                  <a:srgbClr val="2B2B2B"/>
                </a:solidFill>
                <a:latin typeface="Lato"/>
                <a:ea typeface="+mn-ea"/>
                <a:cs typeface="Lato"/>
              </a:rPr>
              <a:t>to engage government</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Despite political will, </a:t>
            </a:r>
            <a:r>
              <a:rPr sz="1800" b="1">
                <a:solidFill>
                  <a:srgbClr val="2B2B2B"/>
                </a:solidFill>
                <a:latin typeface="Lato"/>
                <a:ea typeface="+mn-ea"/>
                <a:cs typeface="Lato"/>
              </a:rPr>
              <a:t>challenges remain in harmonisation of laws t</a:t>
            </a:r>
            <a:r>
              <a:rPr sz="1800">
                <a:solidFill>
                  <a:srgbClr val="2B2B2B"/>
                </a:solidFill>
                <a:latin typeface="Lato"/>
                <a:ea typeface="+mn-ea"/>
                <a:cs typeface="Lato"/>
              </a:rPr>
              <a:t>o align to national commitments  (esp. related to the age of consent to sex, marriage and access to SRH services such as family planning commodities)</a:t>
            </a:r>
          </a:p>
          <a:p>
            <a:pPr algn="l" marL="228600" indent="-228600" hangingPunct="0">
              <a:lnSpc>
                <a:spcPct val="125000"/>
              </a:lnSpc>
              <a:buClr>
                <a:srgbClr val="2B2B2B"/>
              </a:buClr>
              <a:buFont typeface="Courier New" panose="020B0604020202020204" pitchFamily="34" charset="0"/>
              <a:buChar char="o"/>
            </a:pPr>
            <a:r>
              <a:rPr sz="1800" b="1">
                <a:solidFill>
                  <a:srgbClr val="2B2B2B"/>
                </a:solidFill>
                <a:latin typeface="Lato"/>
                <a:ea typeface="+mn-ea"/>
                <a:cs typeface="Lato"/>
              </a:rPr>
              <a:t>ESA Commitment targets do not detail progress towards effective and supportive implementation of the law for adolescent and youth.</a:t>
            </a:r>
          </a:p>
        </p:txBody>
      </p:sp>
      <p:pic>
        <p:nvPicPr>
          <p:cNvPr id="7" name="Line-24"/>
          <p:cNvPicPr/>
          <p:nvPr/>
        </p:nvPicPr>
        <p:blipFill rotWithShape="1">
          <a:blip r:embed="rId5"/>
          <a:stretch>
            <a:fillRect/>
          </a:stretch>
        </p:blipFill>
        <p:spPr>
          <a:xfrm>
            <a:off x="1314448" y="2108324"/>
            <a:ext cx="10679063" cy="57150"/>
          </a:xfrm>
          <a:prstGeom prst="rect">
            <a:avLst/>
          </a:prstGeom>
        </p:spPr>
      </p:pic>
      <p:pic>
        <p:nvPicPr>
          <p:cNvPr id="8" name="Line-24"/>
          <p:cNvPicPr/>
          <p:nvPr/>
        </p:nvPicPr>
        <p:blipFill rotWithShape="1">
          <a:blip r:embed="rId6"/>
          <a:stretch>
            <a:fillRect/>
          </a:stretch>
        </p:blipFill>
        <p:spPr>
          <a:xfrm>
            <a:off x="1318197" y="1622549"/>
            <a:ext cx="10679063" cy="57150"/>
          </a:xfrm>
          <a:prstGeom prst="rect">
            <a:avLst/>
          </a:prstGeom>
        </p:spPr>
      </p:pic>
      <p:sp>
        <p:nvSpPr>
          <p:cNvPr id="9" name="title copy"/>
          <p:cNvSpPr/>
          <p:nvPr/>
        </p:nvSpPr>
        <p:spPr>
          <a:xfrm>
            <a:off x="1631883" y="1714500"/>
            <a:ext cx="2458145"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Country level:</a:t>
            </a:r>
          </a:p>
        </p:txBody>
      </p:sp>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2"/>
        <p:cNvGrpSpPr/>
        <p:nvPr/>
      </p:nvGrpSpPr>
      <p:grpSpPr>
        <a:xfrm>
          <a:off x="0" y="0"/>
          <a:ext cx="0" cy="0"/>
          <a:chOff x="0" y="0"/>
          <a:chExt cx="0" cy="0"/>
        </a:xfrm>
      </p:grpSpPr>
      <p:pic>
        <p:nvPicPr>
          <p:cNvPr id="2" name="Shape2"/>
          <p:cNvPicPr/>
          <p:nvPr/>
        </p:nvPicPr>
        <p:blipFill rotWithShape="1">
          <a:blip r:embed="rId3"/>
          <a:stretch>
            <a:fillRect/>
          </a:stretch>
        </p:blipFill>
        <p:spPr>
          <a:xfrm>
            <a:off x="0" y="400050"/>
            <a:ext cx="5767392" cy="488553"/>
          </a:xfrm>
          <a:prstGeom prst="rect">
            <a:avLst/>
          </a:prstGeom>
        </p:spPr>
      </p:pic>
      <p:sp>
        <p:nvSpPr>
          <p:cNvPr id="3" name="title"/>
          <p:cNvSpPr/>
          <p:nvPr/>
        </p:nvSpPr>
        <p:spPr>
          <a:xfrm>
            <a:off x="947459" y="409575"/>
            <a:ext cx="393266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Relevance and Coherence</a:t>
            </a:r>
          </a:p>
        </p:txBody>
      </p:sp>
      <p:sp>
        <p:nvSpPr>
          <p:cNvPr id="4" name="title copy"/>
          <p:cNvSpPr/>
          <p:nvPr/>
        </p:nvSpPr>
        <p:spPr>
          <a:xfrm>
            <a:off x="955671" y="895350"/>
            <a:ext cx="10606961" cy="685800"/>
          </a:xfrm>
          <a:prstGeom prst="rect">
            <a:avLst/>
          </a:prstGeom>
        </p:spPr>
        <p:txBody>
          <a:bodyPr spcFirstLastPara="0" anchor="t" tIns="0" bIns="0" lIns="0" rIns="0"/>
          <a:lstStyle/>
          <a:p>
            <a:pPr algn="l" hangingPunct="0">
              <a:lnSpc>
                <a:spcPct val="125000"/>
              </a:lnSpc>
            </a:pPr>
            <a:r>
              <a:rPr sz="1800">
                <a:solidFill>
                  <a:srgbClr val="2B2B2B"/>
                </a:solidFill>
                <a:latin typeface="Lato Light"/>
                <a:ea typeface="+mn-ea"/>
                <a:cs typeface="Lato Light"/>
              </a:rPr>
              <a:t>ESA Commitment influence on the development of national and regional ASRHR laws, policies, and strategies</a:t>
            </a:r>
          </a:p>
          <a:p>
            <a:pPr algn="l" hangingPunct="0">
              <a:lnSpc>
                <a:spcPct val="125000"/>
              </a:lnSpc>
            </a:pPr>
            <a:r>
              <a:rPr sz="1800">
                <a:solidFill>
                  <a:srgbClr val="2B2B2B"/>
                </a:solidFill>
                <a:latin typeface="Lato Light"/>
                <a:ea typeface="+mn-ea"/>
                <a:cs typeface="Lato Light"/>
              </a:rPr>
              <a:t/>
            </a:r>
          </a:p>
        </p:txBody>
      </p:sp>
      <p:pic>
        <p:nvPicPr>
          <p:cNvPr id="5" name="Young People Today PNG Logo-10.png"/>
          <p:cNvPicPr/>
          <p:nvPr/>
        </p:nvPicPr>
        <p:blipFill rotWithShape="1">
          <a:blip r:embed="rId4"/>
          <a:stretch>
            <a:fillRect/>
          </a:stretch>
        </p:blipFill>
        <p:spPr>
          <a:xfrm>
            <a:off x="11239334" y="5495925"/>
            <a:ext cx="2164178" cy="2164178"/>
          </a:xfrm>
          <a:prstGeom prst="rect">
            <a:avLst/>
          </a:prstGeom>
        </p:spPr>
      </p:pic>
      <p:sp>
        <p:nvSpPr>
          <p:cNvPr id="6" name="title copy copy 1"/>
          <p:cNvSpPr/>
          <p:nvPr/>
        </p:nvSpPr>
        <p:spPr>
          <a:xfrm>
            <a:off x="1381977" y="2486025"/>
            <a:ext cx="10918445" cy="6858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ESA commitment raised awareness within the Regional Economic Communities including the EAC and SADC of fundamental importance of improving A&amp;Y SRH in the sub-regional as an economic priority;</a:t>
            </a:r>
          </a:p>
        </p:txBody>
      </p:sp>
      <p:pic>
        <p:nvPicPr>
          <p:cNvPr id="7" name="Line-24"/>
          <p:cNvPicPr/>
          <p:nvPr/>
        </p:nvPicPr>
        <p:blipFill rotWithShape="1">
          <a:blip r:embed="rId5"/>
          <a:stretch>
            <a:fillRect/>
          </a:stretch>
        </p:blipFill>
        <p:spPr>
          <a:xfrm>
            <a:off x="1381125" y="2308349"/>
            <a:ext cx="10679063" cy="57150"/>
          </a:xfrm>
          <a:prstGeom prst="rect">
            <a:avLst/>
          </a:prstGeom>
        </p:spPr>
      </p:pic>
      <p:pic>
        <p:nvPicPr>
          <p:cNvPr id="8" name="Line-24"/>
          <p:cNvPicPr/>
          <p:nvPr/>
        </p:nvPicPr>
        <p:blipFill rotWithShape="1">
          <a:blip r:embed="rId6"/>
          <a:stretch>
            <a:fillRect/>
          </a:stretch>
        </p:blipFill>
        <p:spPr>
          <a:xfrm>
            <a:off x="1384874" y="1822574"/>
            <a:ext cx="10679063" cy="57150"/>
          </a:xfrm>
          <a:prstGeom prst="rect">
            <a:avLst/>
          </a:prstGeom>
        </p:spPr>
      </p:pic>
      <p:sp>
        <p:nvSpPr>
          <p:cNvPr id="9" name="title copy"/>
          <p:cNvSpPr/>
          <p:nvPr/>
        </p:nvSpPr>
        <p:spPr>
          <a:xfrm>
            <a:off x="1698560" y="1914525"/>
            <a:ext cx="2458145"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Regional level:</a:t>
            </a:r>
          </a:p>
        </p:txBody>
      </p:sp>
      <p:sp>
        <p:nvSpPr>
          <p:cNvPr id="10" name="title copy copy 1"/>
          <p:cNvSpPr/>
          <p:nvPr/>
        </p:nvSpPr>
        <p:spPr>
          <a:xfrm>
            <a:off x="1401027" y="4362450"/>
            <a:ext cx="10918445" cy="1028700"/>
          </a:xfrm>
          <a:prstGeom prst="rect">
            <a:avLst/>
          </a:prstGeom>
        </p:spPr>
        <p:txBody>
          <a:bodyPr spcFirstLastPara="0" anchor="t" tIns="0" bIns="0" lIns="0" rIns="0"/>
          <a:lstStyle/>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ESA Commitment contributed to an acceleration of legal and policy developments and strengthening of ASRHR;</a:t>
            </a:r>
          </a:p>
          <a:p>
            <a:pPr algn="l" marL="228600" indent="-228600" hangingPunct="0">
              <a:lnSpc>
                <a:spcPct val="125000"/>
              </a:lnSpc>
              <a:buClr>
                <a:srgbClr val="2B2B2B"/>
              </a:buClr>
              <a:buFont typeface="Courier New" panose="020B0604020202020204" pitchFamily="34" charset="0"/>
              <a:buChar char="o"/>
            </a:pPr>
            <a:r>
              <a:rPr sz="1800">
                <a:solidFill>
                  <a:srgbClr val="2B2B2B"/>
                </a:solidFill>
                <a:latin typeface="Lato"/>
                <a:ea typeface="+mn-ea"/>
                <a:cs typeface="Lato"/>
              </a:rPr>
              <a:t>UN sponsors have largely driven the topical areas that received the most attention.</a:t>
            </a:r>
          </a:p>
        </p:txBody>
      </p:sp>
      <p:pic>
        <p:nvPicPr>
          <p:cNvPr id="11" name="Line-24"/>
          <p:cNvPicPr/>
          <p:nvPr/>
        </p:nvPicPr>
        <p:blipFill rotWithShape="1">
          <a:blip r:embed="rId7"/>
          <a:stretch>
            <a:fillRect/>
          </a:stretch>
        </p:blipFill>
        <p:spPr>
          <a:xfrm>
            <a:off x="1400175" y="4184774"/>
            <a:ext cx="10679063" cy="57150"/>
          </a:xfrm>
          <a:prstGeom prst="rect">
            <a:avLst/>
          </a:prstGeom>
        </p:spPr>
      </p:pic>
      <p:pic>
        <p:nvPicPr>
          <p:cNvPr id="12" name="Line-24"/>
          <p:cNvPicPr/>
          <p:nvPr/>
        </p:nvPicPr>
        <p:blipFill rotWithShape="1">
          <a:blip r:embed="rId8"/>
          <a:stretch>
            <a:fillRect/>
          </a:stretch>
        </p:blipFill>
        <p:spPr>
          <a:xfrm>
            <a:off x="1403924" y="3698999"/>
            <a:ext cx="10679063" cy="57150"/>
          </a:xfrm>
          <a:prstGeom prst="rect">
            <a:avLst/>
          </a:prstGeom>
        </p:spPr>
      </p:pic>
      <p:sp>
        <p:nvSpPr>
          <p:cNvPr id="13" name="title copy"/>
          <p:cNvSpPr/>
          <p:nvPr/>
        </p:nvSpPr>
        <p:spPr>
          <a:xfrm>
            <a:off x="1717610" y="3790950"/>
            <a:ext cx="6709260" cy="342900"/>
          </a:xfrm>
          <a:prstGeom prst="rect">
            <a:avLst/>
          </a:prstGeom>
        </p:spPr>
        <p:txBody>
          <a:bodyPr spcFirstLastPara="0" anchor="t" tIns="0" bIns="0" lIns="0" rIns="0"/>
          <a:lstStyle/>
          <a:p>
            <a:pPr algn="l" hangingPunct="0">
              <a:lnSpc>
                <a:spcPct val="100000"/>
              </a:lnSpc>
            </a:pPr>
            <a:r>
              <a:rPr sz="2250">
                <a:solidFill>
                  <a:srgbClr val="2B2B2B"/>
                </a:solidFill>
                <a:latin typeface="Oswald"/>
                <a:ea typeface="+mn-ea"/>
                <a:cs typeface="Oswald"/>
              </a:rPr>
              <a:t>Relevance to the needs of Adolescents and Young People:</a:t>
            </a:r>
          </a:p>
        </p:txBody>
      </p:sp>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copy 4"/>
        <p:cNvGrpSpPr/>
        <p:nvPr/>
      </p:nvGrpSpPr>
      <p:grpSpPr>
        <a:xfrm>
          <a:off x="0" y="0"/>
          <a:ext cx="0" cy="0"/>
          <a:chOff x="0" y="0"/>
          <a:chExt cx="0" cy="0"/>
        </a:xfrm>
      </p:grpSpPr>
      <p:pic>
        <p:nvPicPr>
          <p:cNvPr id="2" name="Shape2"/>
          <p:cNvPicPr/>
          <p:nvPr/>
        </p:nvPicPr>
        <p:blipFill rotWithShape="1">
          <a:blip r:embed="rId3"/>
          <a:stretch>
            <a:fillRect/>
          </a:stretch>
        </p:blipFill>
        <p:spPr>
          <a:xfrm>
            <a:off x="0" y="590550"/>
            <a:ext cx="6599082" cy="488553"/>
          </a:xfrm>
          <a:prstGeom prst="rect">
            <a:avLst/>
          </a:prstGeom>
        </p:spPr>
      </p:pic>
      <p:sp>
        <p:nvSpPr>
          <p:cNvPr id="3" name="title"/>
          <p:cNvSpPr/>
          <p:nvPr/>
        </p:nvSpPr>
        <p:spPr>
          <a:xfrm>
            <a:off x="947459" y="600075"/>
            <a:ext cx="4767989" cy="428625"/>
          </a:xfrm>
          <a:prstGeom prst="rect">
            <a:avLst/>
          </a:prstGeom>
        </p:spPr>
        <p:txBody>
          <a:bodyPr spcFirstLastPara="0" anchor="t" tIns="0" bIns="0" lIns="0" rIns="0"/>
          <a:lstStyle/>
          <a:p>
            <a:pPr algn="l" hangingPunct="0">
              <a:lnSpc>
                <a:spcPct val="125000"/>
              </a:lnSpc>
            </a:pPr>
            <a:r>
              <a:rPr sz="2250" b="1">
                <a:solidFill>
                  <a:srgbClr val="1F1F2B"/>
                </a:solidFill>
                <a:latin typeface="Lato"/>
                <a:ea typeface="+mn-ea"/>
                <a:cs typeface="Lato"/>
              </a:rPr>
              <a:t>Effectiveness - Evaluation Criteria</a:t>
            </a:r>
          </a:p>
        </p:txBody>
      </p:sp>
      <p:pic>
        <p:nvPicPr>
          <p:cNvPr id="4" name="Young People Today PNG Logo-10.png"/>
          <p:cNvPicPr/>
          <p:nvPr/>
        </p:nvPicPr>
        <p:blipFill rotWithShape="1">
          <a:blip r:embed="rId4"/>
          <a:stretch>
            <a:fillRect/>
          </a:stretch>
        </p:blipFill>
        <p:spPr>
          <a:xfrm>
            <a:off x="11258550" y="5467350"/>
            <a:ext cx="2164178" cy="2164178"/>
          </a:xfrm>
          <a:prstGeom prst="rect">
            <a:avLst/>
          </a:prstGeom>
        </p:spPr>
      </p:pic>
      <p:sp>
        <p:nvSpPr>
          <p:cNvPr id="5" name="title copy copy 1"/>
          <p:cNvSpPr/>
          <p:nvPr/>
        </p:nvSpPr>
        <p:spPr>
          <a:xfrm>
            <a:off x="1533525" y="1704975"/>
            <a:ext cx="11096324" cy="4114800"/>
          </a:xfrm>
          <a:prstGeom prst="rect">
            <a:avLst/>
          </a:prstGeom>
        </p:spPr>
        <p:txBody>
          <a:bodyPr spcFirstLastPara="0" anchor="t" tIns="0" bIns="0" lIns="0" rIns="0"/>
          <a:lstStyle/>
          <a:p>
            <a:pPr algn="l" marL="228600" indent="-228600" hangingPunct="0">
              <a:lnSpc>
                <a:spcPct val="125000"/>
              </a:lnSpc>
              <a:buClr>
                <a:srgbClr val="2B2B2B"/>
              </a:buClr>
              <a:buAutoNum type="arabicPeriod"/>
            </a:pPr>
            <a:r>
              <a:rPr sz="1800">
                <a:solidFill>
                  <a:srgbClr val="2B2B2B"/>
                </a:solidFill>
                <a:latin typeface="Lato"/>
                <a:ea typeface="+mn-ea"/>
                <a:cs typeface="Lato"/>
              </a:rPr>
              <a:t>Existence and implementation of a good quality CSE curriculum framework;</a:t>
            </a:r>
          </a:p>
          <a:p>
            <a:pPr algn="l" marL="228600" indent="-228600" hangingPunct="0">
              <a:lnSpc>
                <a:spcPct val="125000"/>
              </a:lnSpc>
              <a:buClr>
                <a:srgbClr val="2B2B2B"/>
              </a:buClr>
              <a:buAutoNum type="arabicPeriod"/>
            </a:pPr>
            <a:r>
              <a:rPr sz="1800">
                <a:solidFill>
                  <a:srgbClr val="2B2B2B"/>
                </a:solidFill>
                <a:latin typeface="Lato"/>
                <a:ea typeface="+mn-ea"/>
                <a:cs typeface="Lato"/>
              </a:rPr>
              <a:t>Establishment and implementation of pre- and in- service CSE and SRH training for teachers and health and social workers;</a:t>
            </a:r>
          </a:p>
          <a:p>
            <a:pPr algn="l" marL="228600" indent="-228600" hangingPunct="0">
              <a:lnSpc>
                <a:spcPct val="125000"/>
              </a:lnSpc>
              <a:buClr>
                <a:srgbClr val="2B2B2B"/>
              </a:buClr>
              <a:buAutoNum type="arabicPeriod"/>
            </a:pPr>
            <a:r>
              <a:rPr sz="1800">
                <a:solidFill>
                  <a:srgbClr val="2B2B2B"/>
                </a:solidFill>
                <a:latin typeface="Lato"/>
                <a:ea typeface="+mn-ea"/>
                <a:cs typeface="Lato"/>
              </a:rPr>
              <a:t>Adolescents and young people’s equitable, accessible, acceptable, appropriate and effective access to youth friendly SRH services, including HIV related services;</a:t>
            </a:r>
          </a:p>
          <a:p>
            <a:pPr algn="l" marL="228600" indent="-228600" hangingPunct="0">
              <a:lnSpc>
                <a:spcPct val="125000"/>
              </a:lnSpc>
              <a:buClr>
                <a:srgbClr val="2B2B2B"/>
              </a:buClr>
              <a:buAutoNum type="arabicPeriod"/>
            </a:pPr>
            <a:r>
              <a:rPr sz="1800">
                <a:solidFill>
                  <a:srgbClr val="2B2B2B"/>
                </a:solidFill>
                <a:latin typeface="Lato"/>
                <a:ea typeface="+mn-ea"/>
                <a:cs typeface="Lato"/>
              </a:rPr>
              <a:t>Elimination of new HIV infections among adolescents  and young people;  </a:t>
            </a:r>
          </a:p>
          <a:p>
            <a:pPr algn="l" marL="228600" indent="-228600" hangingPunct="0">
              <a:lnSpc>
                <a:spcPct val="125000"/>
              </a:lnSpc>
              <a:buClr>
                <a:srgbClr val="2B2B2B"/>
              </a:buClr>
              <a:buAutoNum type="arabicPeriod"/>
            </a:pPr>
            <a:r>
              <a:rPr sz="1800">
                <a:solidFill>
                  <a:srgbClr val="2B2B2B"/>
                </a:solidFill>
                <a:latin typeface="Lato"/>
                <a:ea typeface="+mn-ea"/>
                <a:cs typeface="Lato"/>
              </a:rPr>
              <a:t>Demonstrated comprehensive HIV prevention knowledge levels among adolescents and young people;</a:t>
            </a:r>
          </a:p>
          <a:p>
            <a:pPr algn="l" marL="228600" indent="-228600" hangingPunct="0">
              <a:lnSpc>
                <a:spcPct val="125000"/>
              </a:lnSpc>
              <a:buClr>
                <a:srgbClr val="2B2B2B"/>
              </a:buClr>
              <a:buAutoNum type="arabicPeriod"/>
            </a:pPr>
            <a:r>
              <a:rPr sz="1800">
                <a:solidFill>
                  <a:srgbClr val="2B2B2B"/>
                </a:solidFill>
                <a:latin typeface="Lato"/>
                <a:ea typeface="+mn-ea"/>
                <a:cs typeface="Lato"/>
              </a:rPr>
              <a:t>Reduction of early and unintended pregnancies among young people;</a:t>
            </a:r>
          </a:p>
          <a:p>
            <a:pPr algn="l" marL="228600" indent="-228600" hangingPunct="0">
              <a:lnSpc>
                <a:spcPct val="125000"/>
              </a:lnSpc>
              <a:buClr>
                <a:srgbClr val="2B2B2B"/>
              </a:buClr>
              <a:buAutoNum type="arabicPeriod"/>
            </a:pPr>
            <a:r>
              <a:rPr sz="1800">
                <a:solidFill>
                  <a:srgbClr val="2B2B2B"/>
                </a:solidFill>
                <a:latin typeface="Lato"/>
                <a:ea typeface="+mn-ea"/>
                <a:cs typeface="Lato"/>
              </a:rPr>
              <a:t>Elimination of gender-based violence;</a:t>
            </a:r>
          </a:p>
          <a:p>
            <a:pPr algn="l" marL="228600" indent="-228600" hangingPunct="0">
              <a:lnSpc>
                <a:spcPct val="125000"/>
              </a:lnSpc>
              <a:buClr>
                <a:srgbClr val="2B2B2B"/>
              </a:buClr>
              <a:buAutoNum type="arabicPeriod"/>
            </a:pPr>
            <a:r>
              <a:rPr sz="1800">
                <a:solidFill>
                  <a:srgbClr val="2B2B2B"/>
                </a:solidFill>
                <a:latin typeface="Lato"/>
                <a:ea typeface="+mn-ea"/>
                <a:cs typeface="Lato"/>
              </a:rPr>
              <a:t>Elimination of child marriage;</a:t>
            </a:r>
          </a:p>
          <a:p>
            <a:pPr algn="l" marL="228600" indent="-228600" hangingPunct="0">
              <a:lnSpc>
                <a:spcPct val="125000"/>
              </a:lnSpc>
              <a:buClr>
                <a:srgbClr val="2B2B2B"/>
              </a:buClr>
              <a:buAutoNum type="arabicPeriod"/>
            </a:pPr>
            <a:r>
              <a:rPr sz="1800">
                <a:solidFill>
                  <a:srgbClr val="2B2B2B"/>
                </a:solidFill>
                <a:latin typeface="Lato"/>
                <a:ea typeface="+mn-ea"/>
                <a:cs typeface="Lato"/>
              </a:rPr>
              <a:t>Provision of CSE in schools and teacher-training institutions;</a:t>
            </a:r>
          </a:p>
          <a:p>
            <a:pPr algn="l" marL="228600" indent="-228600" hangingPunct="0">
              <a:lnSpc>
                <a:spcPct val="125000"/>
              </a:lnSpc>
              <a:buClr>
                <a:srgbClr val="2B2B2B"/>
              </a:buClr>
              <a:buAutoNum type="arabicPeriod"/>
            </a:pPr>
            <a:r>
              <a:rPr sz="1800">
                <a:solidFill>
                  <a:srgbClr val="2B2B2B"/>
                </a:solidFill>
                <a:latin typeface="Lato"/>
                <a:ea typeface="+mn-ea"/>
                <a:cs typeface="Lato"/>
              </a:rPr>
              <a:t>Developing and enforcing an enabling environment.</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0</Words>
  <Application>Microsoft Office PowerPoint</Application>
  <PresentationFormat>Widescreen</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Visme</dc:creator>
  <cp:lastModifiedBy/>
  <cp:revision>5</cp:revision>
  <dcterms:created xsi:type="dcterms:W3CDTF">2021-08-30T19:49:35+00:00</dcterms:created>
  <dcterms:modified xsi:type="dcterms:W3CDTF">2021-08-30T19:49:35+00:00</dcterms:modified>
</cp:coreProperties>
</file>